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2" r:id="rId9"/>
    <p:sldId id="263" r:id="rId10"/>
    <p:sldId id="268" r:id="rId11"/>
    <p:sldId id="271" r:id="rId12"/>
    <p:sldId id="264" r:id="rId13"/>
    <p:sldId id="269" r:id="rId14"/>
    <p:sldId id="265" r:id="rId15"/>
    <p:sldId id="266" r:id="rId16"/>
    <p:sldId id="272" r:id="rId17"/>
    <p:sldId id="276" r:id="rId18"/>
    <p:sldId id="273" r:id="rId19"/>
    <p:sldId id="274" r:id="rId20"/>
    <p:sldId id="277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sMflriEo2Vh+z7Dz2hsw63AdW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liana Sanchez" initials="" lastIdx="1" clrIdx="0"/>
  <p:cmAuthor id="1" name="Dayal, Veneeta" initials="DV" lastIdx="5" clrIdx="1">
    <p:extLst>
      <p:ext uri="{19B8F6BF-5375-455C-9EA6-DF929625EA0E}">
        <p15:presenceInfo xmlns:p15="http://schemas.microsoft.com/office/powerpoint/2012/main" userId="S::veneeta.dayal@yale.edu::1849c2f0-cab1-4d34-b779-41f6b2a65e21" providerId="AD"/>
      </p:ext>
    </p:extLst>
  </p:cmAuthor>
  <p:cmAuthor id="2" name="Sanchez, Liliana Elizabeth" initials="SLE" lastIdx="4" clrIdx="2">
    <p:extLst>
      <p:ext uri="{19B8F6BF-5375-455C-9EA6-DF929625EA0E}">
        <p15:presenceInfo xmlns:p15="http://schemas.microsoft.com/office/powerpoint/2012/main" userId="S::lesanche@uic.edu::0000ce77-0846-4af1-9436-77da32dd6f3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3741"/>
  </p:normalViewPr>
  <p:slideViewPr>
    <p:cSldViewPr snapToGrid="0" snapToObjects="1">
      <p:cViewPr varScale="1">
        <p:scale>
          <a:sx n="109" d="100"/>
          <a:sy n="109" d="100"/>
        </p:scale>
        <p:origin x="21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09d1eea981_3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09d1eea981_3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209d1eea981_3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09d1eea981_3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09d1eea981_3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09d1eea981_3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09d1eea981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09d1eea981_3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09d1eea981_3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-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kuna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is not an optional marker of plurality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Case 1: picture of boy falling from the earlier slide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                             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-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kuna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is needed   to shift to picture of plurality of people falling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Case 2: picture of a set of same pots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-</a:t>
            </a:r>
            <a:r>
              <a:rPr lang="en-AU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kuna</a:t>
            </a:r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is not needed for plurality, so when it is added it introduces variety =&gt; picture of single set with different pots, picture of separate sets </a:t>
            </a:r>
          </a:p>
          <a:p>
            <a:pPr algn="l"/>
            <a:r>
              <a:rPr lang="en-A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2966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a7749ce6c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a7749ce6c_2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2a7749ce6c_2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09d1eea981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09d1eea981_3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09d1eea981_3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a7749ce6c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a7749ce6c_2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22a7749ce6c_2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a7749ce6c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2a7749ce6c_2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2a7749ce6c_2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a7749ce6c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2a7749ce6c_2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2a7749ce6c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143f28d5c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143f28d5c1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not strict pluralization in than the predicate doesn’t have apply to all individuals in the group, but the formation of groups is obligatory</a:t>
            </a:r>
            <a:endParaRPr dirty="0"/>
          </a:p>
        </p:txBody>
      </p:sp>
      <p:sp>
        <p:nvSpPr>
          <p:cNvPr id="189" name="Google Shape;189;g2143f28d5c1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2a7749ce6c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2a7749ce6c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2a7749ce6c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Group formation is not obligatory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813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">
  <p:cSld name="Title 3">
    <p:bg>
      <p:bgPr>
        <a:solidFill>
          <a:srgbClr val="D5003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 txBox="1">
            <a:spLocks noGrp="1"/>
          </p:cNvSpPr>
          <p:nvPr>
            <p:ph type="ctrTitle"/>
          </p:nvPr>
        </p:nvSpPr>
        <p:spPr>
          <a:xfrm>
            <a:off x="1732705" y="2205037"/>
            <a:ext cx="5876785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ubTitle" idx="1"/>
          </p:nvPr>
        </p:nvSpPr>
        <p:spPr>
          <a:xfrm>
            <a:off x="1732705" y="4099548"/>
            <a:ext cx="5876784" cy="607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2"/>
          </p:nvPr>
        </p:nvSpPr>
        <p:spPr>
          <a:xfrm>
            <a:off x="1732705" y="4945868"/>
            <a:ext cx="2902358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 b="1">
                <a:solidFill>
                  <a:srgbClr val="D5003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10"/>
          <p:cNvPicPr preferRelativeResize="0"/>
          <p:nvPr/>
        </p:nvPicPr>
        <p:blipFill rotWithShape="1">
          <a:blip r:embed="rId2">
            <a:alphaModFix/>
          </a:blip>
          <a:srcRect l="13533" t="1686" r="76195" b="71329"/>
          <a:stretch/>
        </p:blipFill>
        <p:spPr>
          <a:xfrm>
            <a:off x="1650124" y="115614"/>
            <a:ext cx="1252234" cy="185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77469" y="5865392"/>
            <a:ext cx="3091621" cy="595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0"/>
          <p:cNvPicPr preferRelativeResize="0"/>
          <p:nvPr/>
        </p:nvPicPr>
        <p:blipFill rotWithShape="1">
          <a:blip r:embed="rId2">
            <a:alphaModFix/>
          </a:blip>
          <a:srcRect l="13533" t="1686" r="76195" b="71329"/>
          <a:stretch/>
        </p:blipFill>
        <p:spPr>
          <a:xfrm>
            <a:off x="1650124" y="115614"/>
            <a:ext cx="1252234" cy="185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77469" y="5865392"/>
            <a:ext cx="3091621" cy="59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5">
  <p:cSld name="Content 5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9"/>
          <p:cNvPicPr preferRelativeResize="0"/>
          <p:nvPr/>
        </p:nvPicPr>
        <p:blipFill rotWithShape="1">
          <a:blip r:embed="rId2">
            <a:alphaModFix/>
          </a:blip>
          <a:srcRect t="65897" r="80192"/>
          <a:stretch/>
        </p:blipFill>
        <p:spPr>
          <a:xfrm>
            <a:off x="9097108" y="3791960"/>
            <a:ext cx="2414954" cy="233875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9"/>
          <p:cNvSpPr>
            <a:spLocks noGrp="1"/>
          </p:cNvSpPr>
          <p:nvPr>
            <p:ph type="pic" idx="2"/>
          </p:nvPr>
        </p:nvSpPr>
        <p:spPr>
          <a:xfrm>
            <a:off x="6362702" y="1437125"/>
            <a:ext cx="4679887" cy="421868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55245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6">
  <p:cSld name="Content 6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0"/>
          <p:cNvPicPr preferRelativeResize="0"/>
          <p:nvPr/>
        </p:nvPicPr>
        <p:blipFill rotWithShape="1">
          <a:blip r:embed="rId2">
            <a:alphaModFix/>
          </a:blip>
          <a:srcRect l="14776" t="88158" r="80191"/>
          <a:stretch/>
        </p:blipFill>
        <p:spPr>
          <a:xfrm rot="5400000">
            <a:off x="11507447" y="2192742"/>
            <a:ext cx="613620" cy="812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0"/>
          <p:cNvPicPr preferRelativeResize="0"/>
          <p:nvPr/>
        </p:nvPicPr>
        <p:blipFill rotWithShape="1">
          <a:blip r:embed="rId2">
            <a:alphaModFix/>
          </a:blip>
          <a:srcRect l="14776" t="88158" r="80191"/>
          <a:stretch/>
        </p:blipFill>
        <p:spPr>
          <a:xfrm rot="5400000">
            <a:off x="117451" y="2192743"/>
            <a:ext cx="613620" cy="81204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588579" y="430105"/>
            <a:ext cx="11035861" cy="76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36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1"/>
          </p:nvPr>
        </p:nvSpPr>
        <p:spPr>
          <a:xfrm>
            <a:off x="4770106" y="4108974"/>
            <a:ext cx="2608263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1" i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body" idx="2"/>
          </p:nvPr>
        </p:nvSpPr>
        <p:spPr>
          <a:xfrm>
            <a:off x="1121932" y="4108974"/>
            <a:ext cx="2608263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1" i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body" idx="3"/>
          </p:nvPr>
        </p:nvSpPr>
        <p:spPr>
          <a:xfrm>
            <a:off x="8455986" y="4108974"/>
            <a:ext cx="2608263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1" i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>
            <a:spLocks noGrp="1"/>
          </p:cNvSpPr>
          <p:nvPr>
            <p:ph type="pic" idx="4"/>
          </p:nvPr>
        </p:nvSpPr>
        <p:spPr>
          <a:xfrm>
            <a:off x="1094112" y="1294401"/>
            <a:ext cx="2629795" cy="260872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7" name="Google Shape;87;p20"/>
          <p:cNvSpPr>
            <a:spLocks noGrp="1"/>
          </p:cNvSpPr>
          <p:nvPr>
            <p:ph type="pic" idx="5"/>
          </p:nvPr>
        </p:nvSpPr>
        <p:spPr>
          <a:xfrm>
            <a:off x="8468093" y="1294401"/>
            <a:ext cx="2629795" cy="260872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8" name="Google Shape;88;p20"/>
          <p:cNvSpPr>
            <a:spLocks noGrp="1"/>
          </p:cNvSpPr>
          <p:nvPr>
            <p:ph type="pic" idx="6"/>
          </p:nvPr>
        </p:nvSpPr>
        <p:spPr>
          <a:xfrm>
            <a:off x="4760678" y="1294401"/>
            <a:ext cx="2629795" cy="260872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pic>
        <p:nvPicPr>
          <p:cNvPr id="89" name="Google Shape;89;p20"/>
          <p:cNvPicPr preferRelativeResize="0"/>
          <p:nvPr/>
        </p:nvPicPr>
        <p:blipFill rotWithShape="1">
          <a:blip r:embed="rId2">
            <a:alphaModFix/>
          </a:blip>
          <a:srcRect l="14776" t="88158" r="80191"/>
          <a:stretch/>
        </p:blipFill>
        <p:spPr>
          <a:xfrm rot="5400000">
            <a:off x="11507447" y="2192742"/>
            <a:ext cx="613620" cy="812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0"/>
          <p:cNvPicPr preferRelativeResize="0"/>
          <p:nvPr/>
        </p:nvPicPr>
        <p:blipFill rotWithShape="1">
          <a:blip r:embed="rId2">
            <a:alphaModFix/>
          </a:blip>
          <a:srcRect l="14776" t="88158" r="80191"/>
          <a:stretch/>
        </p:blipFill>
        <p:spPr>
          <a:xfrm rot="5400000">
            <a:off x="117451" y="2192743"/>
            <a:ext cx="613620" cy="81204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0"/>
          <p:cNvSpPr txBox="1">
            <a:spLocks noGrp="1"/>
          </p:cNvSpPr>
          <p:nvPr>
            <p:ph type="body" idx="7"/>
          </p:nvPr>
        </p:nvSpPr>
        <p:spPr>
          <a:xfrm>
            <a:off x="1115644" y="4752970"/>
            <a:ext cx="2626658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body" idx="8"/>
          </p:nvPr>
        </p:nvSpPr>
        <p:spPr>
          <a:xfrm>
            <a:off x="4760544" y="4752970"/>
            <a:ext cx="2626658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body" idx="9"/>
          </p:nvPr>
        </p:nvSpPr>
        <p:spPr>
          <a:xfrm>
            <a:off x="8456244" y="4752970"/>
            <a:ext cx="2626658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7">
  <p:cSld name="Content 7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>
            <a:spLocks noGrp="1"/>
          </p:cNvSpPr>
          <p:nvPr>
            <p:ph type="pic" idx="2"/>
          </p:nvPr>
        </p:nvSpPr>
        <p:spPr>
          <a:xfrm>
            <a:off x="6096000" y="1437126"/>
            <a:ext cx="5524500" cy="405086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7" name="Google Shape;97;p21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50546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8">
  <p:cSld name="Content 8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>
            <a:spLocks noGrp="1"/>
          </p:cNvSpPr>
          <p:nvPr>
            <p:ph type="pic" idx="2"/>
          </p:nvPr>
        </p:nvSpPr>
        <p:spPr>
          <a:xfrm>
            <a:off x="7727950" y="427475"/>
            <a:ext cx="3892550" cy="256604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2" name="Google Shape;102;p22"/>
          <p:cNvSpPr>
            <a:spLocks noGrp="1"/>
          </p:cNvSpPr>
          <p:nvPr>
            <p:ph type="pic" idx="3"/>
          </p:nvPr>
        </p:nvSpPr>
        <p:spPr>
          <a:xfrm>
            <a:off x="7727950" y="3293224"/>
            <a:ext cx="3892550" cy="256604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6642100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66421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9">
  <p:cSld name="Content 9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>
            <a:spLocks noGrp="1"/>
          </p:cNvSpPr>
          <p:nvPr>
            <p:ph type="pic" idx="2"/>
          </p:nvPr>
        </p:nvSpPr>
        <p:spPr>
          <a:xfrm>
            <a:off x="571500" y="1196599"/>
            <a:ext cx="11049000" cy="315747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08" name="Google Shape;108;p23"/>
          <p:cNvSpPr txBox="1">
            <a:spLocks noGrp="1"/>
          </p:cNvSpPr>
          <p:nvPr>
            <p:ph type="title"/>
          </p:nvPr>
        </p:nvSpPr>
        <p:spPr>
          <a:xfrm>
            <a:off x="571500" y="429610"/>
            <a:ext cx="5980129" cy="76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1"/>
          </p:nvPr>
        </p:nvSpPr>
        <p:spPr>
          <a:xfrm>
            <a:off x="571500" y="4654550"/>
            <a:ext cx="6196944" cy="160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0">
  <p:cSld name="Content 10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/>
          <p:nvPr/>
        </p:nvSpPr>
        <p:spPr>
          <a:xfrm>
            <a:off x="-1" y="0"/>
            <a:ext cx="4249271" cy="6858000"/>
          </a:xfrm>
          <a:prstGeom prst="rect">
            <a:avLst/>
          </a:prstGeom>
          <a:solidFill>
            <a:srgbClr val="001E6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1E6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4"/>
          <p:cNvSpPr/>
          <p:nvPr/>
        </p:nvSpPr>
        <p:spPr>
          <a:xfrm>
            <a:off x="-1" y="0"/>
            <a:ext cx="4249271" cy="6858000"/>
          </a:xfrm>
          <a:prstGeom prst="rect">
            <a:avLst/>
          </a:prstGeom>
          <a:solidFill>
            <a:srgbClr val="001E62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24"/>
          <p:cNvPicPr preferRelativeResize="0"/>
          <p:nvPr/>
        </p:nvPicPr>
        <p:blipFill rotWithShape="1">
          <a:blip r:embed="rId2">
            <a:alphaModFix/>
          </a:blip>
          <a:srcRect l="17162" t="77591" r="78736"/>
          <a:stretch/>
        </p:blipFill>
        <p:spPr>
          <a:xfrm rot="10800000">
            <a:off x="571500" y="-737549"/>
            <a:ext cx="500083" cy="153679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>
            <a:spLocks noGrp="1"/>
          </p:cNvSpPr>
          <p:nvPr>
            <p:ph type="body" idx="1"/>
          </p:nvPr>
        </p:nvSpPr>
        <p:spPr>
          <a:xfrm>
            <a:off x="589420" y="3622452"/>
            <a:ext cx="3239719" cy="270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2"/>
          </p:nvPr>
        </p:nvSpPr>
        <p:spPr>
          <a:xfrm>
            <a:off x="571499" y="1222362"/>
            <a:ext cx="3257639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3"/>
          </p:nvPr>
        </p:nvSpPr>
        <p:spPr>
          <a:xfrm>
            <a:off x="571500" y="1866900"/>
            <a:ext cx="32258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b="1"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–"/>
              <a:defRPr b="1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b="1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b="1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8" name="Google Shape;118;p24"/>
          <p:cNvPicPr preferRelativeResize="0"/>
          <p:nvPr/>
        </p:nvPicPr>
        <p:blipFill rotWithShape="1">
          <a:blip r:embed="rId2">
            <a:alphaModFix/>
          </a:blip>
          <a:srcRect l="17162" t="77591" r="78736"/>
          <a:stretch/>
        </p:blipFill>
        <p:spPr>
          <a:xfrm rot="10800000">
            <a:off x="571500" y="-737549"/>
            <a:ext cx="500083" cy="15367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4"/>
          <p:cNvSpPr txBox="1">
            <a:spLocks noGrp="1"/>
          </p:cNvSpPr>
          <p:nvPr>
            <p:ph type="body" idx="4"/>
          </p:nvPr>
        </p:nvSpPr>
        <p:spPr>
          <a:xfrm>
            <a:off x="4805665" y="1222362"/>
            <a:ext cx="6796915" cy="4840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Font typeface="Arial"/>
              <a:buNone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Font typeface="Arial"/>
              <a:buChar char="•"/>
              <a:defRPr/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24"/>
          <p:cNvSpPr txBox="1"/>
          <p:nvPr/>
        </p:nvSpPr>
        <p:spPr>
          <a:xfrm>
            <a:off x="125425" y="6439768"/>
            <a:ext cx="60157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4"/>
          <p:cNvSpPr txBox="1">
            <a:spLocks noGrp="1"/>
          </p:cNvSpPr>
          <p:nvPr>
            <p:ph type="ftr" idx="11"/>
          </p:nvPr>
        </p:nvSpPr>
        <p:spPr>
          <a:xfrm>
            <a:off x="4805665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1">
  <p:cSld name="Divider 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5"/>
          <p:cNvPicPr preferRelativeResize="0"/>
          <p:nvPr/>
        </p:nvPicPr>
        <p:blipFill rotWithShape="1">
          <a:blip r:embed="rId2">
            <a:alphaModFix/>
          </a:blip>
          <a:srcRect t="61110" b="7037"/>
          <a:stretch/>
        </p:blipFill>
        <p:spPr>
          <a:xfrm>
            <a:off x="0" y="2331188"/>
            <a:ext cx="12192000" cy="218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5"/>
          <p:cNvSpPr/>
          <p:nvPr/>
        </p:nvSpPr>
        <p:spPr>
          <a:xfrm>
            <a:off x="-1" y="2340565"/>
            <a:ext cx="12192000" cy="2184400"/>
          </a:xfrm>
          <a:prstGeom prst="rect">
            <a:avLst/>
          </a:prstGeom>
          <a:solidFill>
            <a:srgbClr val="001E62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578068" y="3156054"/>
            <a:ext cx="11035861" cy="76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2">
  <p:cSld name="Divider 2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 rotWithShape="1">
          <a:blip r:embed="rId2">
            <a:alphaModFix/>
          </a:blip>
          <a:srcRect l="1" t="85786" r="3" b="1250"/>
          <a:stretch/>
        </p:blipFill>
        <p:spPr>
          <a:xfrm>
            <a:off x="0" y="6007100"/>
            <a:ext cx="12192000" cy="8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/>
          <p:nvPr/>
        </p:nvSpPr>
        <p:spPr>
          <a:xfrm>
            <a:off x="196645" y="6409044"/>
            <a:ext cx="304800" cy="3077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578069" y="2793176"/>
            <a:ext cx="11035861" cy="76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/>
          <p:nvPr/>
        </p:nvSpPr>
        <p:spPr>
          <a:xfrm>
            <a:off x="157317" y="6369355"/>
            <a:ext cx="60157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2751" y="2295148"/>
            <a:ext cx="2326497" cy="2267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32751" y="2295148"/>
            <a:ext cx="2326497" cy="2267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">
  <p:cSld name="Content 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1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110490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4">
          <p15:clr>
            <a:srgbClr val="FBAE40"/>
          </p15:clr>
        </p15:guide>
        <p15:guide id="2" pos="3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1">
  <p:cSld name="Title 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>
            <a:spLocks noGrp="1"/>
          </p:cNvSpPr>
          <p:nvPr>
            <p:ph type="pic" idx="2"/>
          </p:nvPr>
        </p:nvSpPr>
        <p:spPr>
          <a:xfrm>
            <a:off x="-803275" y="0"/>
            <a:ext cx="6248908" cy="687462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30" name="Google Shape;30;p12"/>
          <p:cNvSpPr txBox="1">
            <a:spLocks noGrp="1"/>
          </p:cNvSpPr>
          <p:nvPr>
            <p:ph type="ctrTitle"/>
          </p:nvPr>
        </p:nvSpPr>
        <p:spPr>
          <a:xfrm>
            <a:off x="6105008" y="2205037"/>
            <a:ext cx="4920343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3600"/>
              <a:buFont typeface="Arial"/>
              <a:buNone/>
              <a:defRPr sz="3600" b="1">
                <a:solidFill>
                  <a:srgbClr val="001E6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subTitle" idx="1"/>
          </p:nvPr>
        </p:nvSpPr>
        <p:spPr>
          <a:xfrm>
            <a:off x="6105008" y="4099548"/>
            <a:ext cx="4920344" cy="607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32" name="Google Shape;3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0" y="5300680"/>
            <a:ext cx="3152330" cy="60757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2"/>
          <p:cNvSpPr txBox="1">
            <a:spLocks noGrp="1"/>
          </p:cNvSpPr>
          <p:nvPr>
            <p:ph type="body" idx="3"/>
          </p:nvPr>
        </p:nvSpPr>
        <p:spPr>
          <a:xfrm>
            <a:off x="6105008" y="1611477"/>
            <a:ext cx="2902358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D50032"/>
              </a:buClr>
              <a:buSzPts val="1400"/>
              <a:buFont typeface="Arial"/>
              <a:buNone/>
              <a:defRPr sz="1400" b="1" cap="none">
                <a:solidFill>
                  <a:srgbClr val="D500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 b="1">
                <a:solidFill>
                  <a:srgbClr val="D5003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4" name="Google Shape;3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0" y="5300680"/>
            <a:ext cx="3152330" cy="60757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2"/>
          <p:cNvSpPr txBox="1"/>
          <p:nvPr/>
        </p:nvSpPr>
        <p:spPr>
          <a:xfrm>
            <a:off x="2514600" y="-44450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Title 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E62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E62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3"/>
          <p:cNvSpPr txBox="1">
            <a:spLocks noGrp="1"/>
          </p:cNvSpPr>
          <p:nvPr>
            <p:ph type="ctrTitle"/>
          </p:nvPr>
        </p:nvSpPr>
        <p:spPr>
          <a:xfrm>
            <a:off x="2815271" y="2289120"/>
            <a:ext cx="6402301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4565242" y="1611477"/>
            <a:ext cx="2902358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 b="1">
                <a:solidFill>
                  <a:srgbClr val="D5003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2"/>
          </p:nvPr>
        </p:nvSpPr>
        <p:spPr>
          <a:xfrm>
            <a:off x="3635828" y="4195872"/>
            <a:ext cx="4920344" cy="607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44" name="Google Shape;4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7850" y="5246523"/>
            <a:ext cx="876300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7850" y="5246523"/>
            <a:ext cx="876300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2">
  <p:cSld name="Content 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52578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2"/>
          </p:nvPr>
        </p:nvSpPr>
        <p:spPr>
          <a:xfrm>
            <a:off x="6388100" y="1437126"/>
            <a:ext cx="52578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110490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Empt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3">
  <p:cSld name="Content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17"/>
          <p:cNvCxnSpPr/>
          <p:nvPr/>
        </p:nvCxnSpPr>
        <p:spPr>
          <a:xfrm>
            <a:off x="6096000" y="1030014"/>
            <a:ext cx="0" cy="4750676"/>
          </a:xfrm>
          <a:prstGeom prst="straightConnector1">
            <a:avLst/>
          </a:prstGeom>
          <a:noFill/>
          <a:ln w="9525" cap="flat" cmpd="sng">
            <a:solidFill>
              <a:srgbClr val="D5003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6926811" y="1439648"/>
            <a:ext cx="4350773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1E62"/>
              </a:buClr>
              <a:buSzPts val="3600"/>
              <a:buFont typeface="Arial"/>
              <a:buNone/>
              <a:defRPr sz="3600" b="1">
                <a:solidFill>
                  <a:srgbClr val="001E62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6926262" y="2759720"/>
            <a:ext cx="4351333" cy="291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7"/>
          <p:cNvSpPr>
            <a:spLocks noGrp="1"/>
          </p:cNvSpPr>
          <p:nvPr>
            <p:ph type="pic" idx="3"/>
          </p:nvPr>
        </p:nvSpPr>
        <p:spPr>
          <a:xfrm>
            <a:off x="571500" y="996585"/>
            <a:ext cx="4838700" cy="486483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cxnSp>
        <p:nvCxnSpPr>
          <p:cNvPr id="63" name="Google Shape;63;p17"/>
          <p:cNvCxnSpPr/>
          <p:nvPr/>
        </p:nvCxnSpPr>
        <p:spPr>
          <a:xfrm>
            <a:off x="6096000" y="1030014"/>
            <a:ext cx="0" cy="4750676"/>
          </a:xfrm>
          <a:prstGeom prst="straightConnector1">
            <a:avLst/>
          </a:prstGeom>
          <a:noFill/>
          <a:ln w="9525" cap="flat" cmpd="sng">
            <a:solidFill>
              <a:srgbClr val="D5003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7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4">
  <p:cSld name="Content 4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8"/>
          <p:cNvPicPr preferRelativeResize="0"/>
          <p:nvPr/>
        </p:nvPicPr>
        <p:blipFill rotWithShape="1">
          <a:blip r:embed="rId2">
            <a:alphaModFix/>
          </a:blip>
          <a:srcRect t="-2" r="80192" b="1"/>
          <a:stretch/>
        </p:blipFill>
        <p:spPr>
          <a:xfrm>
            <a:off x="0" y="1"/>
            <a:ext cx="241495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8"/>
          <p:cNvSpPr/>
          <p:nvPr/>
        </p:nvSpPr>
        <p:spPr>
          <a:xfrm>
            <a:off x="196645" y="6439768"/>
            <a:ext cx="304800" cy="3077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8"/>
          <p:cNvSpPr txBox="1"/>
          <p:nvPr/>
        </p:nvSpPr>
        <p:spPr>
          <a:xfrm>
            <a:off x="157317" y="6409911"/>
            <a:ext cx="60157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5637229" y="1439648"/>
            <a:ext cx="5948313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1E62"/>
              </a:buClr>
              <a:buSzPts val="3600"/>
              <a:buFont typeface="Arial"/>
              <a:buNone/>
              <a:defRPr sz="3600" b="1">
                <a:solidFill>
                  <a:srgbClr val="001E62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2"/>
          </p:nvPr>
        </p:nvSpPr>
        <p:spPr>
          <a:xfrm>
            <a:off x="5637230" y="2759720"/>
            <a:ext cx="5948312" cy="3169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>
            <a:spLocks noGrp="1"/>
          </p:cNvSpPr>
          <p:nvPr>
            <p:ph type="pic" idx="3"/>
          </p:nvPr>
        </p:nvSpPr>
        <p:spPr>
          <a:xfrm>
            <a:off x="839435" y="1439648"/>
            <a:ext cx="3859565" cy="3970552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563722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/>
        </p:nvSpPr>
        <p:spPr>
          <a:xfrm>
            <a:off x="125425" y="6439768"/>
            <a:ext cx="60157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9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11462017" y="6126480"/>
            <a:ext cx="604558" cy="58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9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8999" cy="81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E62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1E6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11049000" cy="449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1E62"/>
              </a:buClr>
              <a:buSzPts val="1600"/>
              <a:buFont typeface="NTR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AAAAA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AAAAA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AAAAA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4" name="Google Shape;14;p9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11462017" y="6126480"/>
            <a:ext cx="604558" cy="58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571499" y="641941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64">
          <p15:clr>
            <a:srgbClr val="F26B43"/>
          </p15:clr>
        </p15:guide>
        <p15:guide id="2" pos="3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3.png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"/>
          <p:cNvSpPr txBox="1">
            <a:spLocks noGrp="1"/>
          </p:cNvSpPr>
          <p:nvPr>
            <p:ph type="ctrTitle"/>
          </p:nvPr>
        </p:nvSpPr>
        <p:spPr>
          <a:xfrm>
            <a:off x="757345" y="2265997"/>
            <a:ext cx="5338656" cy="251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ctr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Is the Cuzco Quechua plural marker -</a:t>
            </a:r>
            <a:r>
              <a:rPr lang="en-US" sz="3000" i="1"/>
              <a:t>kuna </a:t>
            </a:r>
            <a:r>
              <a:rPr lang="en-US" sz="3000"/>
              <a:t>optional?</a:t>
            </a:r>
            <a:endParaRPr sz="30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br>
              <a:rPr lang="en-US"/>
            </a:br>
            <a:endParaRPr/>
          </a:p>
        </p:txBody>
      </p:sp>
      <p:sp>
        <p:nvSpPr>
          <p:cNvPr id="141" name="Google Shape;141;p1"/>
          <p:cNvSpPr txBox="1">
            <a:spLocks noGrp="1"/>
          </p:cNvSpPr>
          <p:nvPr>
            <p:ph type="subTitle" idx="1"/>
          </p:nvPr>
        </p:nvSpPr>
        <p:spPr>
          <a:xfrm>
            <a:off x="6644641" y="3429000"/>
            <a:ext cx="4846320" cy="15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Liliana Sánchez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University of Illinois Chicago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Janett Vengoa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Independent Researcher (Peru)</a:t>
            </a:r>
            <a:endParaRPr/>
          </a:p>
        </p:txBody>
      </p:sp>
      <p:sp>
        <p:nvSpPr>
          <p:cNvPr id="142" name="Google Shape;142;p1"/>
          <p:cNvSpPr txBox="1">
            <a:spLocks noGrp="1"/>
          </p:cNvSpPr>
          <p:nvPr>
            <p:ph type="body" idx="2"/>
          </p:nvPr>
        </p:nvSpPr>
        <p:spPr>
          <a:xfrm>
            <a:off x="1732705" y="5524988"/>
            <a:ext cx="2902358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6363"/>
              <a:buFont typeface="Arial"/>
              <a:buNone/>
            </a:pPr>
            <a:r>
              <a:rPr lang="en-US" sz="3850"/>
              <a:t>5/</a:t>
            </a:r>
            <a:r>
              <a:rPr lang="en-US" sz="3000"/>
              <a:t> 11/23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C7E62-B464-76BD-9161-3D90FE14F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Animate Subjects with -</a:t>
            </a:r>
            <a:r>
              <a:rPr lang="en-US" i="1" dirty="0" err="1"/>
              <a:t>kuna</a:t>
            </a:r>
            <a:endParaRPr lang="en-US" b="0" i="1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B06A2-FF5D-CCFD-B461-13A9BDC7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1437126"/>
            <a:ext cx="7395341" cy="4490708"/>
          </a:xfrm>
        </p:spPr>
        <p:txBody>
          <a:bodyPr>
            <a:normAutofit/>
          </a:bodyPr>
          <a:lstStyle/>
          <a:p>
            <a:pPr marL="228600" indent="228600">
              <a:spcBef>
                <a:spcPts val="0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 marL="228600" indent="2286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(8) a.	Pi-</a:t>
            </a:r>
            <a:r>
              <a:rPr lang="en-US" sz="1800" dirty="0" err="1">
                <a:solidFill>
                  <a:srgbClr val="000000"/>
                </a:solidFill>
              </a:rPr>
              <a:t>taq</a:t>
            </a:r>
            <a:r>
              <a:rPr lang="en-US" sz="1800" dirty="0">
                <a:solidFill>
                  <a:srgbClr val="000000"/>
                </a:solidFill>
              </a:rPr>
              <a:t>			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-mu-n?</a:t>
            </a:r>
          </a:p>
          <a:p>
            <a:pPr marL="228600" indent="2286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</a:t>
            </a:r>
            <a:r>
              <a:rPr lang="en-US" sz="1800" dirty="0" err="1">
                <a:solidFill>
                  <a:srgbClr val="000000"/>
                </a:solidFill>
              </a:rPr>
              <a:t>Indef.ANIM</a:t>
            </a:r>
            <a:r>
              <a:rPr lang="en-US" sz="1800" dirty="0">
                <a:solidFill>
                  <a:srgbClr val="000000"/>
                </a:solidFill>
              </a:rPr>
              <a:t>-CONT	fall- INT-TRANSLOC-3S</a:t>
            </a:r>
            <a:endParaRPr lang="en-US" sz="1800" dirty="0"/>
          </a:p>
          <a:p>
            <a:pPr indent="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“Who fell?”</a:t>
            </a:r>
          </a:p>
          <a:p>
            <a:pPr indent="444500">
              <a:spcBef>
                <a:spcPts val="0"/>
              </a:spcBef>
            </a:pPr>
            <a:endParaRPr lang="en-US" sz="1800" dirty="0"/>
          </a:p>
          <a:p>
            <a:pPr marL="901700" indent="-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b.	</a:t>
            </a:r>
            <a:r>
              <a:rPr lang="en-US" sz="1800" dirty="0" err="1">
                <a:solidFill>
                  <a:srgbClr val="000000"/>
                </a:solidFill>
              </a:rPr>
              <a:t>Yachaq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b="1" i="1" dirty="0" err="1">
                <a:solidFill>
                  <a:srgbClr val="000000"/>
                </a:solidFill>
              </a:rPr>
              <a:t>kuna</a:t>
            </a:r>
            <a:r>
              <a:rPr lang="en-US" sz="1800" dirty="0">
                <a:solidFill>
                  <a:srgbClr val="000000"/>
                </a:solidFill>
              </a:rPr>
              <a:t>-n         	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</a:t>
            </a:r>
            <a:endParaRPr lang="en-US" sz="1800" dirty="0">
              <a:solidFill>
                <a:srgbClr val="575757"/>
              </a:solidFill>
            </a:endParaRPr>
          </a:p>
          <a:p>
            <a:pPr marL="901700" indent="-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 			Student-PL-FOC/EVID 	fall- INT-TRANSLOC-3S</a:t>
            </a:r>
            <a:endParaRPr lang="en-US" sz="1800" dirty="0">
              <a:solidFill>
                <a:srgbClr val="575757"/>
              </a:solidFill>
            </a:endParaRPr>
          </a:p>
          <a:p>
            <a:pPr marL="901700" indent="-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	“The students fell.” </a:t>
            </a:r>
          </a:p>
          <a:p>
            <a:pPr marL="901700" indent="-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	(a plurality of individuals, not identifiable)</a:t>
            </a:r>
          </a:p>
          <a:p>
            <a:pPr marL="901700" indent="-444500">
              <a:spcBef>
                <a:spcPts val="0"/>
              </a:spcBef>
            </a:pPr>
            <a:endParaRPr lang="en-US" sz="1800" dirty="0"/>
          </a:p>
          <a:p>
            <a:pPr marL="901700" indent="-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c.   	</a:t>
            </a:r>
            <a:r>
              <a:rPr lang="en-US" sz="1800" dirty="0" err="1">
                <a:solidFill>
                  <a:srgbClr val="000000"/>
                </a:solidFill>
              </a:rPr>
              <a:t>Yachaq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b="1" i="1" dirty="0" err="1">
                <a:solidFill>
                  <a:srgbClr val="000000"/>
                </a:solidFill>
              </a:rPr>
              <a:t>kuna</a:t>
            </a:r>
            <a:r>
              <a:rPr lang="en-US" sz="1800" dirty="0">
                <a:solidFill>
                  <a:srgbClr val="000000"/>
                </a:solidFill>
              </a:rPr>
              <a:t>-n         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</a:t>
            </a:r>
            <a:r>
              <a:rPr lang="en-US" sz="1800" b="1" i="1" dirty="0" err="1">
                <a:solidFill>
                  <a:srgbClr val="000000"/>
                </a:solidFill>
              </a:rPr>
              <a:t>nku</a:t>
            </a:r>
            <a:endParaRPr lang="en-US" sz="1800" b="1" i="1" dirty="0"/>
          </a:p>
          <a:p>
            <a:pPr marL="90170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Student- PL-FOC/EVID   fall- INT-TRANSLOC-3PL</a:t>
            </a:r>
            <a:endParaRPr lang="en-US" sz="1800" dirty="0"/>
          </a:p>
          <a:p>
            <a:pPr indent="4445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“The students fell.”</a:t>
            </a:r>
            <a:endParaRPr lang="en-US" sz="1800" dirty="0"/>
          </a:p>
          <a:p>
            <a:pPr marL="90170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		(a plurality of individuals that I can identify)</a:t>
            </a:r>
            <a:endParaRPr lang="en-US" sz="1800" dirty="0"/>
          </a:p>
        </p:txBody>
      </p:sp>
      <p:pic>
        <p:nvPicPr>
          <p:cNvPr id="7" name="Picture 7" descr="A picture containing text, toy, doll, vector graphics&#10;&#10;Description automatically generated">
            <a:extLst>
              <a:ext uri="{FF2B5EF4-FFF2-40B4-BE49-F238E27FC236}">
                <a16:creationId xmlns:a16="http://schemas.microsoft.com/office/drawing/2014/main" id="{8F995609-2BF6-8C99-5AFE-6468D3C82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4888" y="3682480"/>
            <a:ext cx="2193304" cy="2425482"/>
          </a:xfrm>
          <a:prstGeom prst="rect">
            <a:avLst/>
          </a:prstGeom>
        </p:spPr>
      </p:pic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2A04209A-EAE2-1543-AC8B-B320CF43F3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3084" y="1264690"/>
            <a:ext cx="2145108" cy="191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728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FFBB0-F4DD-D546-8AD5-1BC103ECF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Objects (Animate and Inanimate)</a:t>
            </a:r>
          </a:p>
        </p:txBody>
      </p:sp>
    </p:spTree>
    <p:extLst>
      <p:ext uri="{BB962C8B-B14F-4D97-AF65-F5344CB8AC3E}">
        <p14:creationId xmlns:p14="http://schemas.microsoft.com/office/powerpoint/2010/main" val="2982340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9d1eea981_3_27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Unmarked Inanimate Objects</a:t>
            </a:r>
            <a:endParaRPr dirty="0"/>
          </a:p>
        </p:txBody>
      </p:sp>
      <p:sp>
        <p:nvSpPr>
          <p:cNvPr id="216" name="Google Shape;216;g209d1eea981_3_27"/>
          <p:cNvSpPr txBox="1">
            <a:spLocks noGrp="1"/>
          </p:cNvSpPr>
          <p:nvPr>
            <p:ph type="body" idx="1"/>
          </p:nvPr>
        </p:nvSpPr>
        <p:spPr>
          <a:xfrm>
            <a:off x="571499" y="1437125"/>
            <a:ext cx="6360641" cy="471653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228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(9)	a.	Ima-ta-</a:t>
            </a:r>
            <a:r>
              <a:rPr lang="en-US" dirty="0" err="1">
                <a:solidFill>
                  <a:srgbClr val="000000"/>
                </a:solidFill>
              </a:rPr>
              <a:t>taq</a:t>
            </a:r>
            <a:r>
              <a:rPr lang="en-US" dirty="0">
                <a:solidFill>
                  <a:srgbClr val="000000"/>
                </a:solidFill>
              </a:rPr>
              <a:t> 	   </a:t>
            </a:r>
            <a:r>
              <a:rPr lang="en-US" dirty="0" err="1">
                <a:solidFill>
                  <a:srgbClr val="000000"/>
                </a:solidFill>
              </a:rPr>
              <a:t>riku-nki</a:t>
            </a:r>
            <a:r>
              <a:rPr lang="en-US" dirty="0">
                <a:solidFill>
                  <a:srgbClr val="000000"/>
                </a:solidFill>
              </a:rPr>
              <a:t>?</a:t>
            </a:r>
            <a:endParaRPr dirty="0">
              <a:solidFill>
                <a:srgbClr val="000000"/>
              </a:solidFill>
            </a:endParaRPr>
          </a:p>
          <a:p>
            <a:pPr marL="9144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err="1">
                <a:solidFill>
                  <a:srgbClr val="000000"/>
                </a:solidFill>
              </a:rPr>
              <a:t>Indef</a:t>
            </a:r>
            <a:r>
              <a:rPr lang="en-US" dirty="0">
                <a:solidFill>
                  <a:srgbClr val="000000"/>
                </a:solidFill>
              </a:rPr>
              <a:t>-ACC-CONT  see-2.S</a:t>
            </a:r>
            <a:endParaRPr dirty="0">
              <a:solidFill>
                <a:srgbClr val="000000"/>
              </a:solidFill>
            </a:endParaRPr>
          </a:p>
          <a:p>
            <a:pPr marL="9144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“What do you see?”</a:t>
            </a:r>
            <a:endParaRPr dirty="0">
              <a:solidFill>
                <a:srgbClr val="000000"/>
              </a:solidFill>
            </a:endParaRPr>
          </a:p>
          <a:p>
            <a:pPr marL="9144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685800" lvl="0" indent="-2286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b. 	</a:t>
            </a:r>
            <a:r>
              <a:rPr lang="en-US" dirty="0" err="1">
                <a:solidFill>
                  <a:srgbClr val="000000"/>
                </a:solidFill>
              </a:rPr>
              <a:t>Manka</a:t>
            </a:r>
            <a:r>
              <a:rPr lang="en-US" dirty="0">
                <a:solidFill>
                  <a:srgbClr val="000000"/>
                </a:solidFill>
              </a:rPr>
              <a:t>-ta-m</a:t>
            </a:r>
            <a:endParaRPr dirty="0">
              <a:solidFill>
                <a:srgbClr val="000000"/>
              </a:solidFill>
            </a:endParaRPr>
          </a:p>
          <a:p>
            <a:pPr marL="685800" lvl="0" indent="2286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Pot-ACC-FOC/EVID</a:t>
            </a:r>
            <a:endParaRPr dirty="0">
              <a:solidFill>
                <a:srgbClr val="000000"/>
              </a:solidFill>
            </a:endParaRPr>
          </a:p>
          <a:p>
            <a:pPr marL="457200" lvl="0" indent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“Pot/s”</a:t>
            </a:r>
            <a:endParaRPr dirty="0">
              <a:solidFill>
                <a:srgbClr val="000000"/>
              </a:solidFill>
            </a:endParaRPr>
          </a:p>
          <a:p>
            <a:pPr marL="685800" lvl="0" indent="2286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(number neutral)</a:t>
            </a:r>
            <a:endParaRPr dirty="0">
              <a:solidFill>
                <a:srgbClr val="000000"/>
              </a:solidFill>
            </a:endParaRPr>
          </a:p>
          <a:p>
            <a:pPr marL="91440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Google Shape;150;g22a7749ce6c_2_9" descr="A picture containing indoor, kitchenware, pot, plant&#10;&#10;Description automatically generated">
            <a:extLst>
              <a:ext uri="{FF2B5EF4-FFF2-40B4-BE49-F238E27FC236}">
                <a16:creationId xmlns:a16="http://schemas.microsoft.com/office/drawing/2014/main" id="{FCCA4998-A48B-D59A-8364-125210FE7FF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4494" y="1628600"/>
            <a:ext cx="1719924" cy="165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1;g22a7749ce6c_2_9" descr="A picture containing potter&amp;#39;s wheel, surrounded&#10;&#10;Description automatically generated">
            <a:extLst>
              <a:ext uri="{FF2B5EF4-FFF2-40B4-BE49-F238E27FC236}">
                <a16:creationId xmlns:a16="http://schemas.microsoft.com/office/drawing/2014/main" id="{BCCDE41A-0E90-2936-80D0-B9E3A807630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8550" y="3595110"/>
            <a:ext cx="2886351" cy="216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CC70A-5178-E4F6-D55E-6C431EDF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Inanimate Objects with -</a:t>
            </a:r>
            <a:r>
              <a:rPr lang="en-US" i="1" dirty="0" err="1"/>
              <a:t>kuna</a:t>
            </a:r>
            <a:endParaRPr lang="en-US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67B75-03B1-E811-DE42-347A761E2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1437125"/>
            <a:ext cx="5378640" cy="4820645"/>
          </a:xfrm>
        </p:spPr>
        <p:txBody>
          <a:bodyPr>
            <a:normAutofit/>
          </a:bodyPr>
          <a:lstStyle/>
          <a:p>
            <a:pPr marL="685800" indent="-457200">
              <a:spcBef>
                <a:spcPts val="0"/>
              </a:spcBef>
              <a:buAutoNum type="arabicParenBoth" startAt="10"/>
            </a:pPr>
            <a:r>
              <a:rPr lang="en-US" dirty="0">
                <a:solidFill>
                  <a:srgbClr val="000000"/>
                </a:solidFill>
              </a:rPr>
              <a:t>a.		Ima-ta-</a:t>
            </a:r>
            <a:r>
              <a:rPr lang="en-US" dirty="0" err="1">
                <a:solidFill>
                  <a:srgbClr val="000000"/>
                </a:solidFill>
              </a:rPr>
              <a:t>taq</a:t>
            </a:r>
            <a:r>
              <a:rPr lang="en-US" dirty="0">
                <a:solidFill>
                  <a:srgbClr val="000000"/>
                </a:solidFill>
              </a:rPr>
              <a:t>           </a:t>
            </a:r>
            <a:r>
              <a:rPr lang="en-US" dirty="0" err="1">
                <a:solidFill>
                  <a:srgbClr val="000000"/>
                </a:solidFill>
              </a:rPr>
              <a:t>riku-nki</a:t>
            </a:r>
            <a:r>
              <a:rPr lang="en-US" dirty="0">
                <a:solidFill>
                  <a:srgbClr val="000000"/>
                </a:solidFill>
              </a:rPr>
              <a:t>?</a:t>
            </a:r>
            <a:endParaRPr lang="en-US" dirty="0"/>
          </a:p>
          <a:p>
            <a:pPr marL="228600" indent="0" algn="just">
              <a:lnSpc>
                <a:spcPct val="199999"/>
              </a:lnSpc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	</a:t>
            </a:r>
            <a:r>
              <a:rPr lang="en-US" dirty="0" err="1">
                <a:solidFill>
                  <a:srgbClr val="000000"/>
                </a:solidFill>
              </a:rPr>
              <a:t>Indef</a:t>
            </a:r>
            <a:r>
              <a:rPr lang="en-US" dirty="0">
                <a:solidFill>
                  <a:srgbClr val="000000"/>
                </a:solidFill>
              </a:rPr>
              <a:t>-ACC-CONT  see-2.S</a:t>
            </a:r>
            <a:endParaRPr lang="en-US" dirty="0"/>
          </a:p>
          <a:p>
            <a:pPr marL="0" indent="0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	“What do you see?”</a:t>
            </a:r>
          </a:p>
          <a:p>
            <a:pPr marL="0" indent="0">
              <a:spcBef>
                <a:spcPts val="0"/>
              </a:spcBef>
            </a:pPr>
            <a:endParaRPr lang="en-US" dirty="0"/>
          </a:p>
          <a:p>
            <a:pPr marL="901700" indent="-44450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b.          	</a:t>
            </a:r>
            <a:r>
              <a:rPr lang="en-US" dirty="0" err="1">
                <a:solidFill>
                  <a:srgbClr val="000000"/>
                </a:solidFill>
              </a:rPr>
              <a:t>Manka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kuna</a:t>
            </a:r>
            <a:r>
              <a:rPr lang="en-US" dirty="0">
                <a:solidFill>
                  <a:srgbClr val="000000"/>
                </a:solidFill>
              </a:rPr>
              <a:t>-ta-m.</a:t>
            </a:r>
            <a:endParaRPr lang="en-US" dirty="0"/>
          </a:p>
          <a:p>
            <a:pPr marL="901700" indent="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	Pot-PL-ACC</a:t>
            </a:r>
            <a:endParaRPr lang="en-US" dirty="0"/>
          </a:p>
          <a:p>
            <a:pPr marL="901700" indent="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	“Different types of pots”</a:t>
            </a:r>
            <a:endParaRPr lang="en-US" dirty="0"/>
          </a:p>
          <a:p>
            <a:pPr marL="0" indent="0">
              <a:lnSpc>
                <a:spcPct val="110000"/>
              </a:lnSpc>
              <a:spcBef>
                <a:spcPts val="0"/>
              </a:spcBef>
            </a:pPr>
            <a:endParaRPr lang="en-US" i="1" dirty="0">
              <a:solidFill>
                <a:srgbClr val="000000"/>
              </a:solidFill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</a:pPr>
            <a:r>
              <a:rPr lang="en-US" i="1" dirty="0">
                <a:solidFill>
                  <a:srgbClr val="000000"/>
                </a:solidFill>
              </a:rPr>
              <a:t>A) a group of pots of different types, B) a plurality of groups of pots of different types,  C) a combination of A+B</a:t>
            </a:r>
            <a:endParaRPr lang="en-US" i="1" dirty="0"/>
          </a:p>
          <a:p>
            <a:pPr marL="0" indent="0"/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4B3DF-9F1D-A331-325C-BDED2A2ED62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113152" y="1437126"/>
            <a:ext cx="5956954" cy="482064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C  =  A + B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946D810-A09D-3C75-5C7F-D31489618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314" y="1450155"/>
            <a:ext cx="2743200" cy="1797500"/>
          </a:xfrm>
          <a:prstGeom prst="rect">
            <a:avLst/>
          </a:prstGeom>
        </p:spPr>
      </p:pic>
      <p:pic>
        <p:nvPicPr>
          <p:cNvPr id="6" name="Picture 6" descr="A picture containing pot, paper, plant, lined&#10;&#10;Description automatically generated">
            <a:extLst>
              <a:ext uri="{FF2B5EF4-FFF2-40B4-BE49-F238E27FC236}">
                <a16:creationId xmlns:a16="http://schemas.microsoft.com/office/drawing/2014/main" id="{0DF97DF7-9765-F1BB-BEF0-C14E7C92A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256" y="4030604"/>
            <a:ext cx="1981200" cy="1208482"/>
          </a:xfrm>
          <a:prstGeom prst="rect">
            <a:avLst/>
          </a:prstGeom>
        </p:spPr>
      </p:pic>
      <p:pic>
        <p:nvPicPr>
          <p:cNvPr id="7" name="Picture 7" descr="A picture containing several, surrounded, cluttered&#10;&#10;Description automatically generated">
            <a:extLst>
              <a:ext uri="{FF2B5EF4-FFF2-40B4-BE49-F238E27FC236}">
                <a16:creationId xmlns:a16="http://schemas.microsoft.com/office/drawing/2014/main" id="{48A1068D-8EB0-5718-DF05-EC5E0195B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719" y="4034278"/>
            <a:ext cx="1753386" cy="1311113"/>
          </a:xfrm>
          <a:prstGeom prst="rect">
            <a:avLst/>
          </a:prstGeom>
        </p:spPr>
      </p:pic>
      <p:pic>
        <p:nvPicPr>
          <p:cNvPr id="9" name="Google Shape;201;g2143f28d5c1_0_2" descr="A picture containing indoor, set, pot, displayed&#10;&#10;Description automatically generated">
            <a:extLst>
              <a:ext uri="{FF2B5EF4-FFF2-40B4-BE49-F238E27FC236}">
                <a16:creationId xmlns:a16="http://schemas.microsoft.com/office/drawing/2014/main" id="{5FC13A6C-B86F-3E82-B553-187FEF3A397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70118" y="4038855"/>
            <a:ext cx="1624793" cy="1287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01;g2143f28d5c1_0_2" descr="A picture containing indoor, set, pot, displayed&#10;&#10;Description automatically generated">
            <a:extLst>
              <a:ext uri="{FF2B5EF4-FFF2-40B4-BE49-F238E27FC236}">
                <a16:creationId xmlns:a16="http://schemas.microsoft.com/office/drawing/2014/main" id="{EFA655E5-6806-0545-9849-1292BF43264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70117" y="1601710"/>
            <a:ext cx="1624793" cy="1287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E6ACB59F-E1D0-3B46-8426-7A44CC66C2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0874" y="1138859"/>
            <a:ext cx="2213538" cy="221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43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9d1eea981_3_40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Inanimate objects with –</a:t>
            </a:r>
            <a:r>
              <a:rPr lang="en-US" i="1" dirty="0" err="1"/>
              <a:t>kuna</a:t>
            </a:r>
            <a:r>
              <a:rPr lang="en-US" i="1" dirty="0"/>
              <a:t> (2)</a:t>
            </a:r>
            <a:endParaRPr dirty="0"/>
          </a:p>
        </p:txBody>
      </p:sp>
      <p:sp>
        <p:nvSpPr>
          <p:cNvPr id="224" name="Google Shape;224;g209d1eea981_3_40"/>
          <p:cNvSpPr txBox="1">
            <a:spLocks noGrp="1"/>
          </p:cNvSpPr>
          <p:nvPr>
            <p:ph type="body" idx="1"/>
          </p:nvPr>
        </p:nvSpPr>
        <p:spPr>
          <a:xfrm>
            <a:off x="1124399" y="1951350"/>
            <a:ext cx="9943200" cy="295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2286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(11)	a.  	</a:t>
            </a:r>
            <a:r>
              <a:rPr lang="en-US" dirty="0" err="1">
                <a:solidFill>
                  <a:srgbClr val="000000"/>
                </a:solidFill>
              </a:rPr>
              <a:t>Manka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kuna</a:t>
            </a:r>
            <a:r>
              <a:rPr lang="en-US" dirty="0">
                <a:solidFill>
                  <a:srgbClr val="000000"/>
                </a:solidFill>
              </a:rPr>
              <a:t>-ta	</a:t>
            </a:r>
            <a:r>
              <a:rPr lang="en-US" dirty="0" err="1">
                <a:solidFill>
                  <a:srgbClr val="000000"/>
                </a:solidFill>
              </a:rPr>
              <a:t>waqaycha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rqa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nki</a:t>
            </a:r>
            <a:r>
              <a:rPr lang="en-US" dirty="0">
                <a:solidFill>
                  <a:srgbClr val="000000"/>
                </a:solidFill>
              </a:rPr>
              <a:t>-chu?</a:t>
            </a:r>
            <a:endParaRPr dirty="0">
              <a:solidFill>
                <a:srgbClr val="000000"/>
              </a:solidFill>
            </a:endParaRPr>
          </a:p>
          <a:p>
            <a:pPr marL="9144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Pots-PL-ACC	sort out-PST-2.SG-INT</a:t>
            </a:r>
            <a:endParaRPr dirty="0">
              <a:solidFill>
                <a:srgbClr val="000000"/>
              </a:solidFill>
            </a:endParaRPr>
          </a:p>
          <a:p>
            <a:pPr marL="9144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“Did you sort out the (different types of) pots?”</a:t>
            </a: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     	b.  	</a:t>
            </a:r>
            <a:r>
              <a:rPr lang="en-US" dirty="0" err="1">
                <a:solidFill>
                  <a:srgbClr val="000000"/>
                </a:solidFill>
              </a:rPr>
              <a:t>Arí</a:t>
            </a:r>
            <a:r>
              <a:rPr lang="en-US" dirty="0">
                <a:solidFill>
                  <a:srgbClr val="000000"/>
                </a:solidFill>
              </a:rPr>
              <a:t>,   </a:t>
            </a:r>
            <a:r>
              <a:rPr lang="en-US" dirty="0" err="1">
                <a:solidFill>
                  <a:srgbClr val="000000"/>
                </a:solidFill>
              </a:rPr>
              <a:t>waqaycha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rqa</a:t>
            </a:r>
            <a:r>
              <a:rPr lang="en-US" dirty="0">
                <a:solidFill>
                  <a:srgbClr val="000000"/>
                </a:solidFill>
              </a:rPr>
              <a:t>-</a:t>
            </a:r>
            <a:r>
              <a:rPr lang="en-US" dirty="0" err="1">
                <a:solidFill>
                  <a:srgbClr val="000000"/>
                </a:solidFill>
              </a:rPr>
              <a:t>ni</a:t>
            </a:r>
            <a:r>
              <a:rPr lang="en-US" dirty="0">
                <a:solidFill>
                  <a:srgbClr val="000000"/>
                </a:solidFill>
              </a:rPr>
              <a:t>-n</a:t>
            </a: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               	Yes,  sort out-PST-1.S-EVID.DIR</a:t>
            </a: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               	“Yes, I did.”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26" name="Google Shape;226;g209d1eea981_3_40"/>
          <p:cNvSpPr txBox="1"/>
          <p:nvPr/>
        </p:nvSpPr>
        <p:spPr>
          <a:xfrm>
            <a:off x="1371870" y="4915889"/>
            <a:ext cx="99432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 object position: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Unmarked inanimate nouns are number neutral.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Nouns marked with -</a:t>
            </a:r>
            <a:r>
              <a:rPr lang="en-US" sz="2000" i="1" dirty="0" err="1"/>
              <a:t>kuna</a:t>
            </a:r>
            <a:r>
              <a:rPr lang="en-US" sz="2000" dirty="0"/>
              <a:t> refer to groups</a:t>
            </a:r>
            <a:endParaRPr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09d1eea981_3_48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Unmarked Animate Objects</a:t>
            </a:r>
            <a:endParaRPr dirty="0"/>
          </a:p>
        </p:txBody>
      </p:sp>
      <p:sp>
        <p:nvSpPr>
          <p:cNvPr id="233" name="Google Shape;233;g209d1eea981_3_48"/>
          <p:cNvSpPr txBox="1">
            <a:spLocks noGrp="1"/>
          </p:cNvSpPr>
          <p:nvPr>
            <p:ph type="body" idx="1"/>
          </p:nvPr>
        </p:nvSpPr>
        <p:spPr>
          <a:xfrm>
            <a:off x="571498" y="1437126"/>
            <a:ext cx="11160719" cy="4436732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228600" indent="0" algn="just">
              <a:spcBef>
                <a:spcPts val="0"/>
              </a:spcBef>
            </a:pPr>
            <a:endParaRPr lang="en-US" dirty="0">
              <a:solidFill>
                <a:srgbClr val="000000"/>
              </a:solidFill>
            </a:endParaRPr>
          </a:p>
          <a:p>
            <a:pPr marL="228600" indent="0" algn="just">
              <a:spcBef>
                <a:spcPts val="0"/>
              </a:spcBef>
            </a:pPr>
            <a:endParaRPr lang="en-US" dirty="0">
              <a:solidFill>
                <a:srgbClr val="000000"/>
              </a:solidFill>
            </a:endParaRPr>
          </a:p>
          <a:p>
            <a:pPr marL="228600" indent="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(12)	a.	Ima-ta-</a:t>
            </a:r>
            <a:r>
              <a:rPr lang="en-US" dirty="0" err="1">
                <a:solidFill>
                  <a:srgbClr val="000000"/>
                </a:solidFill>
              </a:rPr>
              <a:t>taq</a:t>
            </a:r>
            <a:r>
              <a:rPr lang="en-US" dirty="0">
                <a:solidFill>
                  <a:srgbClr val="000000"/>
                </a:solidFill>
              </a:rPr>
              <a:t>           	</a:t>
            </a:r>
            <a:r>
              <a:rPr lang="en-US" dirty="0" err="1">
                <a:solidFill>
                  <a:srgbClr val="000000"/>
                </a:solidFill>
              </a:rPr>
              <a:t>riku-nki</a:t>
            </a:r>
            <a:r>
              <a:rPr lang="en-US" dirty="0">
                <a:solidFill>
                  <a:srgbClr val="000000"/>
                </a:solidFill>
              </a:rPr>
              <a:t>?</a:t>
            </a:r>
            <a:endParaRPr dirty="0">
              <a:solidFill>
                <a:srgbClr val="000000"/>
              </a:solidFill>
            </a:endParaRPr>
          </a:p>
          <a:p>
            <a:pPr marL="914400" indent="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err="1">
                <a:solidFill>
                  <a:srgbClr val="000000"/>
                </a:solidFill>
              </a:rPr>
              <a:t>Indef</a:t>
            </a:r>
            <a:r>
              <a:rPr lang="en-US" dirty="0">
                <a:solidFill>
                  <a:srgbClr val="000000"/>
                </a:solidFill>
              </a:rPr>
              <a:t>-ACC-CONT  	see-2.S</a:t>
            </a:r>
            <a:endParaRPr dirty="0">
              <a:solidFill>
                <a:srgbClr val="000000"/>
              </a:solidFill>
            </a:endParaRP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“What do you see?”</a:t>
            </a: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b.	</a:t>
            </a:r>
            <a:r>
              <a:rPr lang="en-US" dirty="0" err="1">
                <a:solidFill>
                  <a:srgbClr val="000000"/>
                </a:solidFill>
              </a:rPr>
              <a:t>Yachaq</a:t>
            </a:r>
            <a:r>
              <a:rPr lang="en-US" dirty="0">
                <a:solidFill>
                  <a:srgbClr val="000000"/>
                </a:solidFill>
              </a:rPr>
              <a:t>-ta-n                 		</a:t>
            </a:r>
            <a:r>
              <a:rPr lang="en-US" dirty="0" err="1">
                <a:solidFill>
                  <a:srgbClr val="000000"/>
                </a:solidFill>
              </a:rPr>
              <a:t>riku-ni</a:t>
            </a:r>
            <a:endParaRPr lang="en-US" dirty="0">
              <a:solidFill>
                <a:srgbClr val="000000"/>
              </a:solidFill>
            </a:endParaRPr>
          </a:p>
          <a:p>
            <a:pPr marL="0" indent="45720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	Student-ACC-FOC/EVID 	see-1.S</a:t>
            </a:r>
            <a:endParaRPr dirty="0">
              <a:solidFill>
                <a:srgbClr val="000000"/>
              </a:solidFill>
            </a:endParaRPr>
          </a:p>
          <a:p>
            <a:pPr indent="457200" algn="just"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</a:rPr>
              <a:t>	“I see a student/students”</a:t>
            </a:r>
            <a:endParaRPr dirty="0">
              <a:solidFill>
                <a:srgbClr val="000000"/>
              </a:solidFill>
            </a:endParaRPr>
          </a:p>
          <a:p>
            <a:pPr marL="45720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(non-presupposed, number neutral)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Picture 8" descr="A young child writing on a book&#10;&#10;Description automatically generated with low confidence">
            <a:extLst>
              <a:ext uri="{FF2B5EF4-FFF2-40B4-BE49-F238E27FC236}">
                <a16:creationId xmlns:a16="http://schemas.microsoft.com/office/drawing/2014/main" id="{25D45CC2-410B-4544-8701-23CFB2039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8099" y="1147183"/>
            <a:ext cx="3175086" cy="2281817"/>
          </a:xfrm>
          <a:prstGeom prst="rect">
            <a:avLst/>
          </a:prstGeom>
        </p:spPr>
      </p:pic>
      <p:pic>
        <p:nvPicPr>
          <p:cNvPr id="11" name="Picture 10" descr="A group of people holding certificates&#10;&#10;Description automatically generated">
            <a:extLst>
              <a:ext uri="{FF2B5EF4-FFF2-40B4-BE49-F238E27FC236}">
                <a16:creationId xmlns:a16="http://schemas.microsoft.com/office/drawing/2014/main" id="{0D4D8918-14E6-3F43-9EB2-5A79FAA4B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565" y="4032616"/>
            <a:ext cx="4032652" cy="217142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11AE227-0BDC-8B4F-9600-13D065BDD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Animate objects with </a:t>
            </a:r>
            <a:r>
              <a:rPr lang="en-US" i="1" dirty="0"/>
              <a:t>-</a:t>
            </a:r>
            <a:r>
              <a:rPr lang="en-US" i="1" dirty="0" err="1"/>
              <a:t>kuna</a:t>
            </a:r>
            <a:endParaRPr lang="en-US" i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B5243B-6903-0742-A53E-ECB61B78C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 marL="2286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(13)	a.	Ima-ta-</a:t>
            </a:r>
            <a:r>
              <a:rPr lang="en-US" sz="2000" dirty="0" err="1">
                <a:solidFill>
                  <a:srgbClr val="000000"/>
                </a:solidFill>
              </a:rPr>
              <a:t>taq</a:t>
            </a:r>
            <a:r>
              <a:rPr lang="en-US" sz="2000" dirty="0">
                <a:solidFill>
                  <a:srgbClr val="000000"/>
                </a:solidFill>
              </a:rPr>
              <a:t>              </a:t>
            </a:r>
            <a:r>
              <a:rPr lang="en-US" sz="2000" dirty="0" err="1">
                <a:solidFill>
                  <a:srgbClr val="000000"/>
                </a:solidFill>
              </a:rPr>
              <a:t>riku-nki</a:t>
            </a:r>
            <a:r>
              <a:rPr lang="en-US" sz="2000" dirty="0">
                <a:solidFill>
                  <a:srgbClr val="000000"/>
                </a:solidFill>
              </a:rPr>
              <a:t>?</a:t>
            </a:r>
          </a:p>
          <a:p>
            <a:pPr marL="45720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	</a:t>
            </a:r>
            <a:r>
              <a:rPr lang="en-US" sz="2000" dirty="0" err="1">
                <a:solidFill>
                  <a:srgbClr val="000000"/>
                </a:solidFill>
              </a:rPr>
              <a:t>Indef</a:t>
            </a:r>
            <a:r>
              <a:rPr lang="en-US" sz="2000" dirty="0">
                <a:solidFill>
                  <a:srgbClr val="000000"/>
                </a:solidFill>
              </a:rPr>
              <a:t>-ACC-CONT  see-2.S</a:t>
            </a:r>
          </a:p>
          <a:p>
            <a:pPr marL="45720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	“What do you see?”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     	b.  	</a:t>
            </a:r>
            <a:r>
              <a:rPr lang="en-US" dirty="0" err="1">
                <a:solidFill>
                  <a:srgbClr val="000000"/>
                </a:solidFill>
              </a:rPr>
              <a:t>Yachaq</a:t>
            </a:r>
            <a:r>
              <a:rPr lang="en-US" sz="2000" dirty="0">
                <a:solidFill>
                  <a:srgbClr val="000000"/>
                </a:solidFill>
              </a:rPr>
              <a:t>-</a:t>
            </a:r>
            <a:r>
              <a:rPr lang="en-US" sz="2000" dirty="0" err="1">
                <a:solidFill>
                  <a:srgbClr val="000000"/>
                </a:solidFill>
              </a:rPr>
              <a:t>kuna</a:t>
            </a:r>
            <a:r>
              <a:rPr lang="en-US" sz="2000" dirty="0">
                <a:solidFill>
                  <a:srgbClr val="000000"/>
                </a:solidFill>
              </a:rPr>
              <a:t>-ta-n       		</a:t>
            </a:r>
            <a:r>
              <a:rPr lang="en-US" sz="2000" dirty="0" err="1">
                <a:solidFill>
                  <a:srgbClr val="000000"/>
                </a:solidFill>
              </a:rPr>
              <a:t>riku-ni</a:t>
            </a:r>
            <a:endParaRPr lang="en-US" sz="20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               	Student-PL-ACC-FOC/EVID	see-1.S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0000"/>
                </a:solidFill>
              </a:rPr>
              <a:t>               	“I see (a group of) students”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8" name="Picture 7" descr="A group of people standing outside a building&#10;&#10;Description automatically generated with medium confidence">
            <a:extLst>
              <a:ext uri="{FF2B5EF4-FFF2-40B4-BE49-F238E27FC236}">
                <a16:creationId xmlns:a16="http://schemas.microsoft.com/office/drawing/2014/main" id="{4E5B560B-3E8C-774C-BECA-3C5B602A2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902" y="1437127"/>
            <a:ext cx="3548943" cy="1991874"/>
          </a:xfrm>
          <a:prstGeom prst="rect">
            <a:avLst/>
          </a:prstGeom>
        </p:spPr>
      </p:pic>
      <p:pic>
        <p:nvPicPr>
          <p:cNvPr id="10" name="Picture 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3B276DE-CD82-8845-971F-A467C2D37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083" y="3981901"/>
            <a:ext cx="2745969" cy="214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1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90832F-C2C6-0F40-8455-A2E61DE63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Is -</a:t>
            </a:r>
            <a:r>
              <a:rPr lang="en-US" i="1" dirty="0" err="1">
                <a:solidFill>
                  <a:schemeClr val="tx2"/>
                </a:solidFill>
              </a:rPr>
              <a:t>kuna</a:t>
            </a:r>
            <a:r>
              <a:rPr lang="en-US" dirty="0">
                <a:solidFill>
                  <a:schemeClr val="tx2"/>
                </a:solidFill>
              </a:rPr>
              <a:t> a marker of strict plurality?</a:t>
            </a:r>
          </a:p>
        </p:txBody>
      </p:sp>
    </p:spTree>
    <p:extLst>
      <p:ext uri="{BB962C8B-B14F-4D97-AF65-F5344CB8AC3E}">
        <p14:creationId xmlns:p14="http://schemas.microsoft.com/office/powerpoint/2010/main" val="326146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086C8-736C-B947-97FE-72361C4E7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Inanimates</a:t>
            </a:r>
            <a:endParaRPr lang="en-US" dirty="0">
              <a:solidFill>
                <a:schemeClr val="bg2"/>
              </a:solidFill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33773D0-937D-9449-A593-0159B926A8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962518"/>
              </p:ext>
            </p:extLst>
          </p:nvPr>
        </p:nvGraphicFramePr>
        <p:xfrm>
          <a:off x="712693" y="1238480"/>
          <a:ext cx="9836774" cy="4959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8387">
                  <a:extLst>
                    <a:ext uri="{9D8B030D-6E8A-4147-A177-3AD203B41FA5}">
                      <a16:colId xmlns:a16="http://schemas.microsoft.com/office/drawing/2014/main" val="2478667515"/>
                    </a:ext>
                  </a:extLst>
                </a:gridCol>
                <a:gridCol w="4918387">
                  <a:extLst>
                    <a:ext uri="{9D8B030D-6E8A-4147-A177-3AD203B41FA5}">
                      <a16:colId xmlns:a16="http://schemas.microsoft.com/office/drawing/2014/main" val="2964235275"/>
                    </a:ext>
                  </a:extLst>
                </a:gridCol>
              </a:tblGrid>
              <a:tr h="402447">
                <a:tc>
                  <a:txBody>
                    <a:bodyPr/>
                    <a:lstStyle/>
                    <a:p>
                      <a:r>
                        <a:rPr lang="en-US" sz="2000" dirty="0"/>
                        <a:t>Syntactic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9098"/>
                  </a:ext>
                </a:extLst>
              </a:tr>
              <a:tr h="928725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Unmarked 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individual or a group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(V must be singular)</a:t>
                      </a:r>
                    </a:p>
                    <a:p>
                      <a:endParaRPr lang="en-US" sz="1800" i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137461"/>
                  </a:ext>
                </a:extLst>
              </a:tr>
              <a:tr h="656028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Unmarked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individual or a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814515"/>
                  </a:ext>
                </a:extLst>
              </a:tr>
              <a:tr h="176457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Subject  with -</a:t>
                      </a:r>
                      <a:r>
                        <a:rPr lang="en-US" sz="1800" i="1" dirty="0" err="1">
                          <a:solidFill>
                            <a:srgbClr val="000000"/>
                          </a:solidFill>
                        </a:rPr>
                        <a:t>kuna</a:t>
                      </a:r>
                      <a:endParaRPr lang="en-US" sz="1800" i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AutoNum type="alphaLcParenR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V + Singular</a:t>
                      </a: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                                        group of different types 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AutoNum type="alphaLcParenR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V +Plural                                          </a:t>
                      </a: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multiple groups of different types           (an individual of each group)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395794"/>
                  </a:ext>
                </a:extLst>
              </a:tr>
              <a:tr h="1207342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Object with -</a:t>
                      </a:r>
                      <a:r>
                        <a:rPr lang="en-US" sz="1800" i="1" dirty="0" err="1">
                          <a:solidFill>
                            <a:srgbClr val="000000"/>
                          </a:solidFill>
                        </a:rPr>
                        <a:t>kuna</a:t>
                      </a:r>
                      <a:endParaRPr lang="en-US" sz="1800" i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a) group of different types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b) multiple groups of different types,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dirty="0">
                          <a:solidFill>
                            <a:srgbClr val="000000"/>
                          </a:solidFill>
                        </a:rPr>
                        <a:t>c) </a:t>
                      </a:r>
                      <a:r>
                        <a:rPr lang="en-US" sz="1800" b="1" i="0" dirty="0" err="1">
                          <a:solidFill>
                            <a:srgbClr val="000000"/>
                          </a:solidFill>
                        </a:rPr>
                        <a:t>a+b</a:t>
                      </a:r>
                      <a:endParaRPr lang="en-US" sz="1800" b="1" i="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616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0256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6395F-5B99-094D-A0E6-B71BC169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671F0D6-2C83-7040-A05D-A79A2DFAA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978697"/>
              </p:ext>
            </p:extLst>
          </p:nvPr>
        </p:nvGraphicFramePr>
        <p:xfrm>
          <a:off x="571499" y="1150817"/>
          <a:ext cx="10164234" cy="48435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2117">
                  <a:extLst>
                    <a:ext uri="{9D8B030D-6E8A-4147-A177-3AD203B41FA5}">
                      <a16:colId xmlns:a16="http://schemas.microsoft.com/office/drawing/2014/main" val="1604639321"/>
                    </a:ext>
                  </a:extLst>
                </a:gridCol>
                <a:gridCol w="5082117">
                  <a:extLst>
                    <a:ext uri="{9D8B030D-6E8A-4147-A177-3AD203B41FA5}">
                      <a16:colId xmlns:a16="http://schemas.microsoft.com/office/drawing/2014/main" val="705455626"/>
                    </a:ext>
                  </a:extLst>
                </a:gridCol>
              </a:tblGrid>
              <a:tr h="823035">
                <a:tc>
                  <a:txBody>
                    <a:bodyPr/>
                    <a:lstStyle/>
                    <a:p>
                      <a:r>
                        <a:rPr lang="en-US" sz="2000" dirty="0"/>
                        <a:t>Syntactic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75404"/>
                  </a:ext>
                </a:extLst>
              </a:tr>
              <a:tr h="80890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Unmarked Animate 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individual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(V must be singular)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312002"/>
                  </a:ext>
                </a:extLst>
              </a:tr>
              <a:tr h="80890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Unmarked Animate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 individual or several individuals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865953"/>
                  </a:ext>
                </a:extLst>
              </a:tr>
              <a:tr h="159384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Animate Subject  with -</a:t>
                      </a:r>
                      <a:r>
                        <a:rPr lang="en-US" sz="1800" i="1" dirty="0" err="1">
                          <a:solidFill>
                            <a:srgbClr val="000000"/>
                          </a:solidFill>
                        </a:rPr>
                        <a:t>kuna</a:t>
                      </a:r>
                      <a:endParaRPr lang="en-US" sz="1800" i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AutoNum type="alphaLcParenR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V + Singular</a:t>
                      </a: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                                                    (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a plurality of individuals, not identifiable)</a:t>
                      </a:r>
                      <a:endParaRPr lang="en-US" sz="1800" i="0" dirty="0">
                        <a:solidFill>
                          <a:srgbClr val="000000"/>
                        </a:solidFill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AutoNum type="alphaLcParenR"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V +Plural                                                        a plurality of individuals that the speaker can identify</a:t>
                      </a: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303737"/>
                  </a:ext>
                </a:extLst>
              </a:tr>
              <a:tr h="80890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Animate Object with -</a:t>
                      </a:r>
                      <a:r>
                        <a:rPr lang="en-US" sz="1800" i="1" dirty="0" err="1">
                          <a:solidFill>
                            <a:srgbClr val="000000"/>
                          </a:solidFill>
                        </a:rPr>
                        <a:t>kuna</a:t>
                      </a:r>
                      <a:endParaRPr lang="en-US" sz="1800" i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a) group of different types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i="0" dirty="0">
                          <a:solidFill>
                            <a:srgbClr val="000000"/>
                          </a:solidFill>
                        </a:rPr>
                        <a:t>b) multiple groups of different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800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5068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a7749ce6c_2_9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Quechua Nouns and Number</a:t>
            </a:r>
            <a:endParaRPr/>
          </a:p>
        </p:txBody>
      </p:sp>
      <p:sp>
        <p:nvSpPr>
          <p:cNvPr id="149" name="Google Shape;149;g22a7749ce6c_2_9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11049000" cy="44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914400" indent="-381000">
              <a:spcBef>
                <a:spcPts val="0"/>
              </a:spcBef>
              <a:buClr>
                <a:srgbClr val="000000"/>
              </a:buClr>
              <a:buSzPts val="2400"/>
              <a:buAutoNum type="arabicParenBoth"/>
            </a:pPr>
            <a:r>
              <a:rPr lang="en-US" sz="2400" dirty="0">
                <a:solidFill>
                  <a:srgbClr val="000000"/>
                </a:solidFill>
              </a:rPr>
              <a:t>Manka-ta   	ranti-</a:t>
            </a:r>
            <a:r>
              <a:rPr lang="en-US" sz="2400" dirty="0" err="1">
                <a:solidFill>
                  <a:srgbClr val="000000"/>
                </a:solidFill>
              </a:rPr>
              <a:t>rqa</a:t>
            </a:r>
            <a:r>
              <a:rPr lang="en-US" sz="2400" dirty="0">
                <a:solidFill>
                  <a:srgbClr val="000000"/>
                </a:solidFill>
              </a:rPr>
              <a:t>-</a:t>
            </a:r>
            <a:r>
              <a:rPr lang="en-US" sz="2400" dirty="0" err="1">
                <a:solidFill>
                  <a:srgbClr val="000000"/>
                </a:solidFill>
              </a:rPr>
              <a:t>ni</a:t>
            </a:r>
            <a:endParaRPr sz="2400" dirty="0" err="1">
              <a:solidFill>
                <a:srgbClr val="000000"/>
              </a:solidFill>
            </a:endParaRPr>
          </a:p>
          <a:p>
            <a:pPr indent="457200">
              <a:spcBef>
                <a:spcPts val="0"/>
              </a:spcBef>
            </a:pPr>
            <a:r>
              <a:rPr lang="en-US" sz="2400" dirty="0">
                <a:solidFill>
                  <a:srgbClr val="000000"/>
                </a:solidFill>
              </a:rPr>
              <a:t>Pot-ACC    buy-PST-1.S</a:t>
            </a:r>
            <a:endParaRPr sz="2400" dirty="0">
              <a:solidFill>
                <a:srgbClr val="000000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0000"/>
                </a:solidFill>
              </a:rPr>
              <a:t>“I bought a pot/pots.”</a:t>
            </a:r>
            <a:endParaRPr sz="2400" dirty="0">
              <a:solidFill>
                <a:srgbClr val="000000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457200">
              <a:spcBef>
                <a:spcPts val="0"/>
              </a:spcBef>
            </a:pPr>
            <a:r>
              <a:rPr lang="en-US" sz="2400" dirty="0">
                <a:solidFill>
                  <a:srgbClr val="000000"/>
                </a:solidFill>
              </a:rPr>
              <a:t>Faller (2007): Cuzco Quechua nouns </a:t>
            </a:r>
          </a:p>
          <a:p>
            <a:pPr marL="0" indent="457200">
              <a:spcBef>
                <a:spcPts val="0"/>
              </a:spcBef>
            </a:pPr>
            <a:r>
              <a:rPr lang="en-US" sz="2400" dirty="0">
                <a:solidFill>
                  <a:srgbClr val="000000"/>
                </a:solidFill>
              </a:rPr>
              <a:t>have general number. 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150" name="Google Shape;150;g22a7749ce6c_2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7851" y="1691446"/>
            <a:ext cx="1719924" cy="165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2a7749ce6c_2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9407" y="3595831"/>
            <a:ext cx="2886351" cy="216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65636-D3C4-3D40-AFB7-DE9B0555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-</a:t>
            </a:r>
            <a:r>
              <a:rPr lang="en-US" i="1" dirty="0" err="1"/>
              <a:t>kuna</a:t>
            </a:r>
            <a:r>
              <a:rPr lang="en-US" i="1" dirty="0"/>
              <a:t> </a:t>
            </a:r>
            <a:r>
              <a:rPr lang="en-US" b="0" dirty="0"/>
              <a:t>is a sorting mechanism, not a plural marker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4498E8-B4CA-BE44-99ED-994CDA90A4CA}"/>
              </a:ext>
            </a:extLst>
          </p:cNvPr>
          <p:cNvSpPr txBox="1"/>
          <p:nvPr/>
        </p:nvSpPr>
        <p:spPr>
          <a:xfrm>
            <a:off x="948461" y="4549676"/>
            <a:ext cx="103122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-</a:t>
            </a:r>
            <a:r>
              <a:rPr lang="en-US" sz="2400" b="1" i="1" dirty="0" err="1"/>
              <a:t>kuna</a:t>
            </a:r>
            <a:r>
              <a:rPr lang="en-US" sz="2400" dirty="0"/>
              <a:t> is not an optional marker of plurality.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With </a:t>
            </a:r>
            <a:r>
              <a:rPr lang="en-US" sz="2400" dirty="0" err="1"/>
              <a:t>inanimates</a:t>
            </a:r>
            <a:r>
              <a:rPr lang="en-US" sz="2400" dirty="0"/>
              <a:t>, subjects and objects, or animate objects, </a:t>
            </a:r>
            <a:r>
              <a:rPr lang="en-US" sz="2400" i="1" dirty="0"/>
              <a:t>-</a:t>
            </a:r>
            <a:r>
              <a:rPr lang="en-US" sz="2400" i="1" dirty="0" err="1"/>
              <a:t>kuna</a:t>
            </a:r>
            <a:r>
              <a:rPr lang="en-US" sz="2400" i="1" dirty="0"/>
              <a:t> </a:t>
            </a:r>
            <a:r>
              <a:rPr lang="en-US" sz="2400" dirty="0"/>
              <a:t>is not needed for plurality. It</a:t>
            </a:r>
            <a:r>
              <a:rPr lang="en-US" sz="2400" i="1" dirty="0"/>
              <a:t> </a:t>
            </a:r>
            <a:r>
              <a:rPr lang="en-US" sz="2400" dirty="0"/>
              <a:t>introduces variety (single set with members of different types or different types of groups).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Unmarked animate subjects are not number neutral, and they interact with –</a:t>
            </a:r>
            <a:r>
              <a:rPr lang="en-US" sz="2400" i="1" dirty="0" err="1"/>
              <a:t>kuna</a:t>
            </a:r>
            <a:r>
              <a:rPr lang="en-US" sz="2400" i="1" dirty="0"/>
              <a:t> </a:t>
            </a:r>
            <a:r>
              <a:rPr lang="en-US" sz="2400" dirty="0"/>
              <a:t>differently.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B8F3224-74A9-5B49-A867-3774EABC3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665733"/>
            <a:ext cx="12192000" cy="237016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D97B3F3-A197-7F44-9976-1287D24DAE75}"/>
              </a:ext>
            </a:extLst>
          </p:cNvPr>
          <p:cNvSpPr/>
          <p:nvPr/>
        </p:nvSpPr>
        <p:spPr>
          <a:xfrm>
            <a:off x="2955472" y="2481943"/>
            <a:ext cx="5143500" cy="1845128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BAEAD1-800C-8247-B633-ED976DF19AAF}"/>
              </a:ext>
            </a:extLst>
          </p:cNvPr>
          <p:cNvSpPr/>
          <p:nvPr/>
        </p:nvSpPr>
        <p:spPr>
          <a:xfrm>
            <a:off x="9421586" y="2808514"/>
            <a:ext cx="2770414" cy="898072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74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09d1eea981_3_7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Quechua nouns and </a:t>
            </a:r>
            <a:r>
              <a:rPr lang="en-US" i="1"/>
              <a:t>-kuna</a:t>
            </a:r>
            <a:r>
              <a:rPr lang="en-US"/>
              <a:t>: an “optional” number suffix?</a:t>
            </a:r>
            <a:endParaRPr/>
          </a:p>
        </p:txBody>
      </p:sp>
      <p:sp>
        <p:nvSpPr>
          <p:cNvPr id="158" name="Google Shape;158;g209d1eea981_3_7"/>
          <p:cNvSpPr txBox="1">
            <a:spLocks noGrp="1"/>
          </p:cNvSpPr>
          <p:nvPr>
            <p:ph type="body" idx="1"/>
          </p:nvPr>
        </p:nvSpPr>
        <p:spPr>
          <a:xfrm>
            <a:off x="571500" y="1437125"/>
            <a:ext cx="11333100" cy="519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7500" lnSpcReduction="20000"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50" dirty="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Faller (2007) </a:t>
            </a:r>
            <a:endParaRPr sz="2850" dirty="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Nouns in CQ have a cumulative denotation. </a:t>
            </a:r>
            <a:endParaRPr sz="2850" dirty="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The suffix -</a:t>
            </a:r>
            <a:r>
              <a:rPr lang="en-US" sz="2850" i="1" dirty="0" err="1">
                <a:solidFill>
                  <a:srgbClr val="000000"/>
                </a:solidFill>
              </a:rPr>
              <a:t>kuna</a:t>
            </a:r>
            <a:r>
              <a:rPr lang="en-US" sz="2850" dirty="0">
                <a:solidFill>
                  <a:srgbClr val="000000"/>
                </a:solidFill>
              </a:rPr>
              <a:t> is an optional plural that enforces a plural interpretation:</a:t>
            </a:r>
            <a:endParaRPr sz="285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50" dirty="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(2)	</a:t>
            </a:r>
            <a:r>
              <a:rPr lang="en-US" sz="2850" dirty="0" err="1">
                <a:solidFill>
                  <a:srgbClr val="000000"/>
                </a:solidFill>
              </a:rPr>
              <a:t>Uwiha</a:t>
            </a:r>
            <a:r>
              <a:rPr lang="en-US" sz="2850" dirty="0">
                <a:solidFill>
                  <a:srgbClr val="000000"/>
                </a:solidFill>
              </a:rPr>
              <a:t>-q 	</a:t>
            </a:r>
            <a:r>
              <a:rPr lang="en-US" sz="2850" dirty="0" err="1">
                <a:solidFill>
                  <a:srgbClr val="000000"/>
                </a:solidFill>
              </a:rPr>
              <a:t>qhepa</a:t>
            </a:r>
            <a:r>
              <a:rPr lang="en-US" sz="2850" dirty="0">
                <a:solidFill>
                  <a:srgbClr val="000000"/>
                </a:solidFill>
              </a:rPr>
              <a:t>-n-ta	</a:t>
            </a:r>
            <a:r>
              <a:rPr lang="en-US" sz="2850" dirty="0" err="1">
                <a:solidFill>
                  <a:srgbClr val="000000"/>
                </a:solidFill>
              </a:rPr>
              <a:t>urqo</a:t>
            </a:r>
            <a:r>
              <a:rPr lang="en-US" sz="2850" dirty="0">
                <a:solidFill>
                  <a:srgbClr val="000000"/>
                </a:solidFill>
              </a:rPr>
              <a:t>-ta			</a:t>
            </a:r>
            <a:r>
              <a:rPr lang="en-US" sz="2850" dirty="0" err="1">
                <a:solidFill>
                  <a:srgbClr val="000000"/>
                </a:solidFill>
              </a:rPr>
              <a:t>ri</a:t>
            </a:r>
            <a:r>
              <a:rPr lang="en-US" sz="2850" dirty="0">
                <a:solidFill>
                  <a:srgbClr val="000000"/>
                </a:solidFill>
              </a:rPr>
              <a:t>-spa-n, . . .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sheep-GEN	behind-3-ACC	mountain-ACC	go-NMLZ.SS-DIR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‘Walking behind the sheep (pl.) to the mountains . . .’. (‘</a:t>
            </a:r>
            <a:r>
              <a:rPr lang="en-US" sz="2850" dirty="0" err="1">
                <a:solidFill>
                  <a:srgbClr val="000000"/>
                </a:solidFill>
              </a:rPr>
              <a:t>Yendo</a:t>
            </a:r>
            <a:r>
              <a:rPr lang="en-US" sz="2850" dirty="0">
                <a:solidFill>
                  <a:srgbClr val="000000"/>
                </a:solidFill>
              </a:rPr>
              <a:t> a los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 err="1">
                <a:solidFill>
                  <a:srgbClr val="000000"/>
                </a:solidFill>
              </a:rPr>
              <a:t>cerros</a:t>
            </a:r>
            <a:r>
              <a:rPr lang="en-US" sz="2850" dirty="0">
                <a:solidFill>
                  <a:srgbClr val="000000"/>
                </a:solidFill>
              </a:rPr>
              <a:t> </a:t>
            </a:r>
            <a:r>
              <a:rPr lang="en-US" sz="2850" dirty="0" err="1">
                <a:solidFill>
                  <a:srgbClr val="000000"/>
                </a:solidFill>
              </a:rPr>
              <a:t>tras</a:t>
            </a:r>
            <a:r>
              <a:rPr lang="en-US" sz="2850" dirty="0">
                <a:solidFill>
                  <a:srgbClr val="000000"/>
                </a:solidFill>
              </a:rPr>
              <a:t> las </a:t>
            </a:r>
            <a:r>
              <a:rPr lang="en-US" sz="2850" dirty="0" err="1">
                <a:solidFill>
                  <a:srgbClr val="000000"/>
                </a:solidFill>
              </a:rPr>
              <a:t>ovejas</a:t>
            </a:r>
            <a:r>
              <a:rPr lang="en-US" sz="2850" dirty="0">
                <a:solidFill>
                  <a:srgbClr val="000000"/>
                </a:solidFill>
              </a:rPr>
              <a:t> . . .’.)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(Faller 2007:272 from Valderrama Fernandez &amp; Escalante Gutierrez 1982: 26)</a:t>
            </a:r>
            <a:endParaRPr sz="285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50" dirty="0">
              <a:solidFill>
                <a:srgbClr val="000000"/>
              </a:solidFill>
            </a:endParaRPr>
          </a:p>
          <a:p>
            <a:pPr marL="901700" lvl="0" indent="-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(3)	</a:t>
            </a:r>
            <a:r>
              <a:rPr lang="en-US" sz="2850" dirty="0" err="1">
                <a:solidFill>
                  <a:srgbClr val="000000"/>
                </a:solidFill>
              </a:rPr>
              <a:t>Urqo</a:t>
            </a:r>
            <a:r>
              <a:rPr lang="en-US" sz="2850" dirty="0">
                <a:solidFill>
                  <a:srgbClr val="000000"/>
                </a:solidFill>
              </a:rPr>
              <a:t>-pi			</a:t>
            </a:r>
            <a:r>
              <a:rPr lang="en-US" sz="2850" dirty="0" err="1">
                <a:solidFill>
                  <a:srgbClr val="000000"/>
                </a:solidFill>
              </a:rPr>
              <a:t>hina</a:t>
            </a:r>
            <a:r>
              <a:rPr lang="en-US" sz="2850" dirty="0">
                <a:solidFill>
                  <a:srgbClr val="000000"/>
                </a:solidFill>
              </a:rPr>
              <a:t>  </a:t>
            </a:r>
            <a:r>
              <a:rPr lang="en-US" sz="2850" dirty="0" err="1">
                <a:solidFill>
                  <a:srgbClr val="000000"/>
                </a:solidFill>
              </a:rPr>
              <a:t>uwiha</a:t>
            </a:r>
            <a:r>
              <a:rPr lang="en-US" sz="2850" dirty="0">
                <a:solidFill>
                  <a:srgbClr val="000000"/>
                </a:solidFill>
              </a:rPr>
              <a:t>-cha-</a:t>
            </a:r>
            <a:r>
              <a:rPr lang="en-US" sz="2850" dirty="0" err="1">
                <a:solidFill>
                  <a:srgbClr val="000000"/>
                </a:solidFill>
              </a:rPr>
              <a:t>kuna</a:t>
            </a:r>
            <a:r>
              <a:rPr lang="en-US" sz="2850" dirty="0">
                <a:solidFill>
                  <a:srgbClr val="000000"/>
                </a:solidFill>
              </a:rPr>
              <a:t>  </a:t>
            </a:r>
            <a:r>
              <a:rPr lang="en-US" sz="2850" dirty="0" err="1">
                <a:solidFill>
                  <a:srgbClr val="000000"/>
                </a:solidFill>
              </a:rPr>
              <a:t>michi</a:t>
            </a:r>
            <a:r>
              <a:rPr lang="en-US" sz="2850" dirty="0">
                <a:solidFill>
                  <a:srgbClr val="000000"/>
                </a:solidFill>
              </a:rPr>
              <a:t>-mu-</a:t>
            </a:r>
            <a:r>
              <a:rPr lang="en-US" sz="2850" dirty="0" err="1">
                <a:solidFill>
                  <a:srgbClr val="000000"/>
                </a:solidFill>
              </a:rPr>
              <a:t>sqa</a:t>
            </a:r>
            <a:r>
              <a:rPr lang="en-US" sz="2850" dirty="0">
                <a:solidFill>
                  <a:srgbClr val="000000"/>
                </a:solidFill>
              </a:rPr>
              <a:t>-y-man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mountain-LOC 	like   sheep-DIM-PL     herd-CIS-NMLZ-1-ILLA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 err="1">
                <a:solidFill>
                  <a:srgbClr val="000000"/>
                </a:solidFill>
              </a:rPr>
              <a:t>hina</a:t>
            </a:r>
            <a:r>
              <a:rPr lang="en-US" sz="2850" dirty="0">
                <a:solidFill>
                  <a:srgbClr val="000000"/>
                </a:solidFill>
              </a:rPr>
              <a:t> . . .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like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“As I was herding the sheep in the mountains . . .”</a:t>
            </a:r>
            <a:endParaRPr sz="2850" dirty="0">
              <a:solidFill>
                <a:srgbClr val="000000"/>
              </a:solidFill>
            </a:endParaRPr>
          </a:p>
          <a:p>
            <a:pPr marL="457200" lvl="0" indent="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 dirty="0">
                <a:solidFill>
                  <a:srgbClr val="000000"/>
                </a:solidFill>
              </a:rPr>
              <a:t>(Faller 2007: 272, from Valderrama Fernandez &amp; Escalante Gutierrez 1982: 26)</a:t>
            </a:r>
            <a:endParaRPr sz="285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a7749ce6c_2_15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distribution of nouns with -</a:t>
            </a:r>
            <a:r>
              <a:rPr lang="en-US" i="1"/>
              <a:t>kuna</a:t>
            </a:r>
            <a:endParaRPr i="1"/>
          </a:p>
        </p:txBody>
      </p:sp>
      <p:sp>
        <p:nvSpPr>
          <p:cNvPr id="165" name="Google Shape;165;g22a7749ce6c_2_15"/>
          <p:cNvSpPr txBox="1">
            <a:spLocks noGrp="1"/>
          </p:cNvSpPr>
          <p:nvPr>
            <p:ph type="body" idx="1"/>
          </p:nvPr>
        </p:nvSpPr>
        <p:spPr>
          <a:xfrm>
            <a:off x="571500" y="1437126"/>
            <a:ext cx="5257800" cy="44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000000"/>
                </a:solidFill>
              </a:rPr>
              <a:t>We will present the distribution of nouns marked with -</a:t>
            </a:r>
            <a:r>
              <a:rPr lang="en-US" sz="3000" i="1" dirty="0" err="1">
                <a:solidFill>
                  <a:srgbClr val="000000"/>
                </a:solidFill>
              </a:rPr>
              <a:t>kuna</a:t>
            </a:r>
            <a:r>
              <a:rPr lang="en-US" sz="3000" i="1" dirty="0">
                <a:solidFill>
                  <a:srgbClr val="000000"/>
                </a:solidFill>
              </a:rPr>
              <a:t> </a:t>
            </a:r>
            <a:r>
              <a:rPr lang="en-US" sz="3000" dirty="0">
                <a:solidFill>
                  <a:srgbClr val="000000"/>
                </a:solidFill>
              </a:rPr>
              <a:t>to show that they may denote more than a simple plurality of referents. </a:t>
            </a:r>
            <a:endParaRPr sz="3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000000"/>
                </a:solidFill>
              </a:rPr>
              <a:t>Nouns marked with -</a:t>
            </a:r>
            <a:r>
              <a:rPr lang="en-US" sz="3000" i="1" dirty="0" err="1">
                <a:solidFill>
                  <a:srgbClr val="000000"/>
                </a:solidFill>
              </a:rPr>
              <a:t>kuna</a:t>
            </a:r>
            <a:r>
              <a:rPr lang="en-US" sz="3000" dirty="0">
                <a:solidFill>
                  <a:srgbClr val="000000"/>
                </a:solidFill>
              </a:rPr>
              <a:t> may refer to a:</a:t>
            </a:r>
            <a:endParaRPr sz="3000" dirty="0">
              <a:solidFill>
                <a:srgbClr val="000000"/>
              </a:solidFill>
            </a:endParaRPr>
          </a:p>
          <a:p>
            <a:pPr marL="457200" lvl="0" indent="-404812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Group with members of different types</a:t>
            </a:r>
            <a:endParaRPr sz="3000" dirty="0">
              <a:solidFill>
                <a:srgbClr val="000000"/>
              </a:solidFill>
            </a:endParaRPr>
          </a:p>
          <a:p>
            <a:pPr marL="457200" lvl="0" indent="-40481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Plurality of groups of different types</a:t>
            </a:r>
            <a:endParaRPr sz="3000" dirty="0">
              <a:solidFill>
                <a:srgbClr val="000000"/>
              </a:solidFill>
            </a:endParaRPr>
          </a:p>
          <a:p>
            <a:pPr marL="457200" lvl="0" indent="-40481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Plurality of individuals</a:t>
            </a:r>
            <a:endParaRPr sz="3000" dirty="0"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000" dirty="0"/>
          </a:p>
        </p:txBody>
      </p:sp>
      <p:sp>
        <p:nvSpPr>
          <p:cNvPr id="166" name="Google Shape;166;g22a7749ce6c_2_15"/>
          <p:cNvSpPr txBox="1">
            <a:spLocks noGrp="1"/>
          </p:cNvSpPr>
          <p:nvPr>
            <p:ph type="body" idx="2"/>
          </p:nvPr>
        </p:nvSpPr>
        <p:spPr>
          <a:xfrm>
            <a:off x="6388100" y="1437126"/>
            <a:ext cx="5257800" cy="44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indent="0"/>
            <a:r>
              <a:rPr lang="en-US" sz="3000" dirty="0">
                <a:solidFill>
                  <a:srgbClr val="000000"/>
                </a:solidFill>
              </a:rPr>
              <a:t>Depending on various criteria: </a:t>
            </a:r>
            <a:endParaRPr sz="3000" dirty="0">
              <a:solidFill>
                <a:srgbClr val="000000"/>
              </a:solidFill>
            </a:endParaRPr>
          </a:p>
          <a:p>
            <a:pPr indent="-419100">
              <a:buClr>
                <a:srgbClr val="000000"/>
              </a:buClr>
              <a:buSzPts val="3000"/>
              <a:buFont typeface="Arial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Syntactic position</a:t>
            </a:r>
          </a:p>
          <a:p>
            <a:pPr indent="-419100">
              <a:buClr>
                <a:srgbClr val="000000"/>
              </a:buClr>
              <a:buSzPts val="3000"/>
              <a:buFont typeface="Arial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Animacy</a:t>
            </a:r>
            <a:endParaRPr sz="3000" dirty="0">
              <a:solidFill>
                <a:srgbClr val="000000"/>
              </a:solidFill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Number marking on the verb</a:t>
            </a:r>
            <a:endParaRPr sz="3000" dirty="0">
              <a:solidFill>
                <a:srgbClr val="000000"/>
              </a:solidFill>
            </a:endParaRPr>
          </a:p>
          <a:p>
            <a:pPr indent="-419100">
              <a:spcBef>
                <a:spcPts val="0"/>
              </a:spcBef>
              <a:buClr>
                <a:srgbClr val="000000"/>
              </a:buClr>
              <a:buSzPts val="3000"/>
              <a:buChar char="❏"/>
            </a:pPr>
            <a:r>
              <a:rPr lang="en-US" sz="3000" dirty="0">
                <a:solidFill>
                  <a:srgbClr val="000000"/>
                </a:solidFill>
              </a:rPr>
              <a:t>Status of the noun referent (identifiable/ non-identifiable).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a7749ce6c_2_23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355600" lvl="0" indent="0" algn="l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001E62"/>
                </a:solidFill>
              </a:rPr>
              <a:t>Number Marking: Standard vs. Strict pluralization</a:t>
            </a:r>
            <a:endParaRPr sz="3300">
              <a:solidFill>
                <a:srgbClr val="001E6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2a7749ce6c_2_23"/>
          <p:cNvSpPr txBox="1">
            <a:spLocks noGrp="1"/>
          </p:cNvSpPr>
          <p:nvPr>
            <p:ph type="body" idx="1"/>
          </p:nvPr>
        </p:nvSpPr>
        <p:spPr>
          <a:xfrm>
            <a:off x="571500" y="1437125"/>
            <a:ext cx="5524500" cy="49933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00"/>
                </a:solidFill>
              </a:rPr>
              <a:t>(4) English: </a:t>
            </a:r>
            <a:endParaRPr b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(</a:t>
            </a:r>
            <a:r>
              <a:rPr lang="en-US" dirty="0" err="1">
                <a:solidFill>
                  <a:srgbClr val="000000"/>
                </a:solidFill>
              </a:rPr>
              <a:t>i</a:t>
            </a:r>
            <a:r>
              <a:rPr lang="en-US" dirty="0">
                <a:solidFill>
                  <a:srgbClr val="000000"/>
                </a:solidFill>
              </a:rPr>
              <a:t>) a singular form (with a null singular  morpheme?) which is possibly unmarked.</a:t>
            </a: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⟦N⟧ = a set of atoms: {a, b, c}</a:t>
            </a: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91440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 </a:t>
            </a: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(ii) a marked form with a plural morpheme:</a:t>
            </a: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⟦N</a:t>
            </a:r>
            <a:r>
              <a:rPr lang="en-US" baseline="-25000" dirty="0">
                <a:solidFill>
                  <a:srgbClr val="000000"/>
                </a:solidFill>
              </a:rPr>
              <a:t>PL</a:t>
            </a:r>
            <a:r>
              <a:rPr lang="en-US" dirty="0">
                <a:solidFill>
                  <a:srgbClr val="000000"/>
                </a:solidFill>
              </a:rPr>
              <a:t>⟧ = a set of atoms and plural individuals: 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{a, b, c, </a:t>
            </a:r>
            <a:r>
              <a:rPr lang="en-US" dirty="0" err="1">
                <a:solidFill>
                  <a:srgbClr val="000000"/>
                </a:solidFill>
              </a:rPr>
              <a:t>a+b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b+c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a+c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a+b+c</a:t>
            </a:r>
            <a:r>
              <a:rPr lang="en-US" dirty="0">
                <a:solidFill>
                  <a:srgbClr val="000000"/>
                </a:solidFill>
              </a:rPr>
              <a:t>}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0000"/>
                </a:solidFill>
              </a:rPr>
              <a:t>(5) Cuzco Quechua: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[[N]] = {a, b, c, </a:t>
            </a:r>
            <a:r>
              <a:rPr lang="en-US" dirty="0" err="1">
                <a:solidFill>
                  <a:srgbClr val="000000"/>
                </a:solidFill>
              </a:rPr>
              <a:t>a+b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b+c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a+c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a+b+c</a:t>
            </a:r>
            <a:r>
              <a:rPr lang="en-US" dirty="0">
                <a:solidFill>
                  <a:srgbClr val="000000"/>
                </a:solidFill>
              </a:rPr>
              <a:t>}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AU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g22a7749ce6c_2_23"/>
          <p:cNvSpPr txBox="1">
            <a:spLocks noGrp="1"/>
          </p:cNvSpPr>
          <p:nvPr>
            <p:ph type="body" idx="2"/>
          </p:nvPr>
        </p:nvSpPr>
        <p:spPr>
          <a:xfrm>
            <a:off x="6388100" y="1437126"/>
            <a:ext cx="5257800" cy="44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Languages with strict pluralization, on the other hand, would show a basic form that ranges over a  domain of atomic forms while plural forms would be the domain of strictly plural individuals, sums minus their atomic parts.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We will present the distribution of the so-called ‘optional’ plural form -</a:t>
            </a:r>
            <a:r>
              <a:rPr lang="en-US" i="1" dirty="0" err="1">
                <a:solidFill>
                  <a:srgbClr val="000000"/>
                </a:solidFill>
              </a:rPr>
              <a:t>kuna</a:t>
            </a:r>
            <a:r>
              <a:rPr lang="en-US" dirty="0">
                <a:solidFill>
                  <a:srgbClr val="000000"/>
                </a:solidFill>
              </a:rPr>
              <a:t> to determine the extent to which it can be considered a marker of strict plurality with animate and inanimate nouns in subject and object position.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0F762B-F804-284B-B87F-A8D19A67A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Subjects (Animates and </a:t>
            </a:r>
            <a:r>
              <a:rPr lang="en-US" dirty="0" err="1"/>
              <a:t>Inanimates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02441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a7749ce6c_2_34"/>
          <p:cNvSpPr txBox="1">
            <a:spLocks noGrp="1"/>
          </p:cNvSpPr>
          <p:nvPr>
            <p:ph type="title"/>
          </p:nvPr>
        </p:nvSpPr>
        <p:spPr>
          <a:xfrm>
            <a:off x="571500" y="674505"/>
            <a:ext cx="11049000" cy="53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 fontScale="90000"/>
          </a:bodyPr>
          <a:lstStyle/>
          <a:p>
            <a:pPr marL="228600" lvl="0" indent="-228600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001E62"/>
                </a:solidFill>
              </a:rPr>
              <a:t>Unmarked Inanimate </a:t>
            </a:r>
            <a:r>
              <a:rPr lang="en-US" sz="3300" dirty="0"/>
              <a:t>S</a:t>
            </a:r>
            <a:r>
              <a:rPr lang="en-US" sz="3300" dirty="0">
                <a:solidFill>
                  <a:srgbClr val="001E62"/>
                </a:solidFill>
              </a:rPr>
              <a:t>ubjects</a:t>
            </a:r>
            <a:endParaRPr sz="3300" dirty="0">
              <a:solidFill>
                <a:srgbClr val="001E6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g22a7749ce6c_2_34"/>
          <p:cNvSpPr txBox="1">
            <a:spLocks noGrp="1"/>
          </p:cNvSpPr>
          <p:nvPr>
            <p:ph type="body" idx="1"/>
          </p:nvPr>
        </p:nvSpPr>
        <p:spPr>
          <a:xfrm>
            <a:off x="239650" y="1437126"/>
            <a:ext cx="6707688" cy="44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2500" lnSpcReduction="10000"/>
          </a:bodyPr>
          <a:lstStyle/>
          <a:p>
            <a:pPr marL="444500" lvl="0" indent="-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</a:endParaRPr>
          </a:p>
          <a:p>
            <a:pPr marL="901700" lvl="0" indent="-444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</a:endParaRPr>
          </a:p>
          <a:p>
            <a:pPr marL="4572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(5)a. Ima-</a:t>
            </a:r>
            <a:r>
              <a:rPr lang="en-US" sz="2150" dirty="0" err="1">
                <a:solidFill>
                  <a:srgbClr val="000000"/>
                </a:solidFill>
              </a:rPr>
              <a:t>taq</a:t>
            </a:r>
            <a:r>
              <a:rPr lang="en-US" sz="2150" dirty="0">
                <a:solidFill>
                  <a:srgbClr val="000000"/>
                </a:solidFill>
              </a:rPr>
              <a:t>		</a:t>
            </a:r>
            <a:r>
              <a:rPr lang="en-US" sz="2150" dirty="0" err="1">
                <a:solidFill>
                  <a:srgbClr val="000000"/>
                </a:solidFill>
              </a:rPr>
              <a:t>urma</a:t>
            </a:r>
            <a:r>
              <a:rPr lang="en-US" sz="2150" dirty="0">
                <a:solidFill>
                  <a:srgbClr val="000000"/>
                </a:solidFill>
              </a:rPr>
              <a:t>-</a:t>
            </a:r>
            <a:r>
              <a:rPr lang="en-US" sz="2150" dirty="0" err="1">
                <a:solidFill>
                  <a:srgbClr val="000000"/>
                </a:solidFill>
              </a:rPr>
              <a:t>ya</a:t>
            </a:r>
            <a:r>
              <a:rPr lang="en-US" sz="2150" dirty="0">
                <a:solidFill>
                  <a:srgbClr val="000000"/>
                </a:solidFill>
              </a:rPr>
              <a:t>-mu-n?</a:t>
            </a:r>
            <a:endParaRPr sz="2150" dirty="0">
              <a:solidFill>
                <a:srgbClr val="000000"/>
              </a:solidFill>
            </a:endParaRPr>
          </a:p>
          <a:p>
            <a:pPr marL="0" lvl="0" indent="4572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    What-CONT	fall-INT-TRANSLOC-3S</a:t>
            </a:r>
            <a:endParaRPr sz="2150" dirty="0">
              <a:solidFill>
                <a:srgbClr val="000000"/>
              </a:solidFill>
            </a:endParaRPr>
          </a:p>
          <a:p>
            <a:pPr marL="0" lvl="0" indent="228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	“What fell?”</a:t>
            </a:r>
            <a:endParaRPr sz="2150" dirty="0">
              <a:solidFill>
                <a:srgbClr val="000000"/>
              </a:solidFill>
            </a:endParaRPr>
          </a:p>
          <a:p>
            <a:pPr marL="0" lvl="0" indent="4572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</a:endParaRPr>
          </a:p>
          <a:p>
            <a:pPr marL="45720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  b. </a:t>
            </a:r>
            <a:r>
              <a:rPr lang="en-US" sz="2150" dirty="0" err="1">
                <a:solidFill>
                  <a:srgbClr val="000000"/>
                </a:solidFill>
              </a:rPr>
              <a:t>Manka-taq</a:t>
            </a:r>
            <a:r>
              <a:rPr lang="en-US" sz="2150" dirty="0">
                <a:solidFill>
                  <a:srgbClr val="000000"/>
                </a:solidFill>
              </a:rPr>
              <a:t>	</a:t>
            </a:r>
            <a:r>
              <a:rPr lang="en-US" sz="2150" dirty="0" err="1">
                <a:solidFill>
                  <a:srgbClr val="000000"/>
                </a:solidFill>
              </a:rPr>
              <a:t>urma</a:t>
            </a:r>
            <a:r>
              <a:rPr lang="en-US" sz="2150" dirty="0">
                <a:solidFill>
                  <a:srgbClr val="000000"/>
                </a:solidFill>
              </a:rPr>
              <a:t>-</a:t>
            </a:r>
            <a:r>
              <a:rPr lang="en-US" sz="2150" dirty="0" err="1">
                <a:solidFill>
                  <a:srgbClr val="000000"/>
                </a:solidFill>
              </a:rPr>
              <a:t>ya</a:t>
            </a:r>
            <a:r>
              <a:rPr lang="en-US" sz="2150" dirty="0">
                <a:solidFill>
                  <a:srgbClr val="000000"/>
                </a:solidFill>
              </a:rPr>
              <a:t>-mu-n (*-</a:t>
            </a:r>
            <a:r>
              <a:rPr lang="en-US" sz="2150" dirty="0" err="1">
                <a:solidFill>
                  <a:srgbClr val="000000"/>
                </a:solidFill>
              </a:rPr>
              <a:t>nku</a:t>
            </a:r>
            <a:r>
              <a:rPr lang="en-US" sz="2150" dirty="0">
                <a:solidFill>
                  <a:srgbClr val="000000"/>
                </a:solidFill>
              </a:rPr>
              <a:t>)</a:t>
            </a:r>
            <a:endParaRPr sz="2150" dirty="0">
              <a:solidFill>
                <a:srgbClr val="000000"/>
              </a:solidFill>
            </a:endParaRPr>
          </a:p>
          <a:p>
            <a:pPr marL="0" lvl="0" indent="228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 	  Pot-CONT	fell-INT-TRANSLOC-3S (*-3.PL)</a:t>
            </a:r>
            <a:endParaRPr sz="215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  	  “A pot/ a group of pots fell” </a:t>
            </a:r>
            <a:endParaRPr sz="21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(not a group of other things)</a:t>
            </a:r>
          </a:p>
          <a:p>
            <a:pPr marL="45720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50" dirty="0">
              <a:solidFill>
                <a:srgbClr val="000000"/>
              </a:solidFill>
            </a:endParaRPr>
          </a:p>
          <a:p>
            <a:pPr marL="457200" lvl="0" indent="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(</a:t>
            </a:r>
            <a:r>
              <a:rPr lang="en-US" sz="2150" dirty="0" err="1">
                <a:solidFill>
                  <a:srgbClr val="000000"/>
                </a:solidFill>
              </a:rPr>
              <a:t>i</a:t>
            </a:r>
            <a:r>
              <a:rPr lang="en-US" sz="2150" dirty="0">
                <a:solidFill>
                  <a:srgbClr val="000000"/>
                </a:solidFill>
              </a:rPr>
              <a:t>) pot-1  </a:t>
            </a:r>
            <a:r>
              <a:rPr lang="en-US" sz="2150" i="1" dirty="0">
                <a:solidFill>
                  <a:srgbClr val="000000"/>
                </a:solidFill>
              </a:rPr>
              <a:t>‘</a:t>
            </a:r>
            <a:r>
              <a:rPr lang="en-US" sz="2150" i="1" dirty="0" err="1">
                <a:solidFill>
                  <a:srgbClr val="000000"/>
                </a:solidFill>
              </a:rPr>
              <a:t>manka</a:t>
            </a:r>
            <a:r>
              <a:rPr lang="en-US" sz="2150" i="1" dirty="0">
                <a:solidFill>
                  <a:srgbClr val="000000"/>
                </a:solidFill>
              </a:rPr>
              <a:t>’ + singular V</a:t>
            </a:r>
            <a:endParaRPr sz="2150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 dirty="0">
                <a:solidFill>
                  <a:srgbClr val="000000"/>
                </a:solidFill>
              </a:rPr>
              <a:t>   	(ii) pot-1+pot-2+pot-3 </a:t>
            </a:r>
            <a:r>
              <a:rPr lang="en-US" sz="2150" i="1" dirty="0">
                <a:solidFill>
                  <a:srgbClr val="000000"/>
                </a:solidFill>
              </a:rPr>
              <a:t>‘</a:t>
            </a:r>
            <a:r>
              <a:rPr lang="en-US" sz="2150" i="1" dirty="0" err="1">
                <a:solidFill>
                  <a:srgbClr val="000000"/>
                </a:solidFill>
              </a:rPr>
              <a:t>manka</a:t>
            </a:r>
            <a:r>
              <a:rPr lang="en-US" sz="2150" i="1" dirty="0">
                <a:solidFill>
                  <a:srgbClr val="000000"/>
                </a:solidFill>
              </a:rPr>
              <a:t>’ + singular V</a:t>
            </a:r>
            <a:endParaRPr sz="2150" i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g22a7749ce6c_2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5317" y="1241509"/>
            <a:ext cx="1888250" cy="164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22a7749ce6c_2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6025" y="3577138"/>
            <a:ext cx="2886351" cy="21647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2a7749ce6c_2_34"/>
          <p:cNvSpPr/>
          <p:nvPr/>
        </p:nvSpPr>
        <p:spPr>
          <a:xfrm>
            <a:off x="9039466" y="2985217"/>
            <a:ext cx="304200" cy="359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22a7749ce6c_2_34"/>
          <p:cNvSpPr/>
          <p:nvPr/>
        </p:nvSpPr>
        <p:spPr>
          <a:xfrm>
            <a:off x="9042600" y="5986925"/>
            <a:ext cx="304200" cy="442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43f28d5c1_0_2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algn="just">
              <a:lnSpc>
                <a:spcPct val="199999"/>
              </a:lnSpc>
            </a:pPr>
            <a:r>
              <a:rPr lang="en-US" sz="3300" dirty="0">
                <a:solidFill>
                  <a:srgbClr val="001E62"/>
                </a:solidFill>
              </a:rPr>
              <a:t>I</a:t>
            </a:r>
            <a:r>
              <a:rPr lang="en-US" sz="3300" dirty="0"/>
              <a:t>nanimate S</a:t>
            </a:r>
            <a:r>
              <a:rPr lang="en-US" sz="3300" dirty="0">
                <a:solidFill>
                  <a:srgbClr val="001E62"/>
                </a:solidFill>
              </a:rPr>
              <a:t>ubjects with </a:t>
            </a:r>
            <a:r>
              <a:rPr lang="en-US" sz="3300" i="1" dirty="0">
                <a:solidFill>
                  <a:srgbClr val="001E62"/>
                </a:solidFill>
              </a:rPr>
              <a:t>-</a:t>
            </a:r>
            <a:r>
              <a:rPr lang="en-US" sz="3300" i="1" dirty="0" err="1">
                <a:solidFill>
                  <a:srgbClr val="001E62"/>
                </a:solidFill>
              </a:rPr>
              <a:t>kuna</a:t>
            </a:r>
            <a:endParaRPr dirty="0"/>
          </a:p>
        </p:txBody>
      </p:sp>
      <p:sp>
        <p:nvSpPr>
          <p:cNvPr id="192" name="Google Shape;192;g2143f28d5c1_0_2"/>
          <p:cNvSpPr txBox="1">
            <a:spLocks noGrp="1"/>
          </p:cNvSpPr>
          <p:nvPr>
            <p:ph type="body" idx="1"/>
          </p:nvPr>
        </p:nvSpPr>
        <p:spPr>
          <a:xfrm>
            <a:off x="410734" y="1531716"/>
            <a:ext cx="5511300" cy="44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</a:t>
            </a:r>
            <a:endParaRPr sz="1800" dirty="0">
              <a:solidFill>
                <a:srgbClr val="000000"/>
              </a:solidFill>
            </a:endParaRPr>
          </a:p>
          <a:p>
            <a:pPr marL="444500" lvl="0" indent="-4445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(6)    a.	Ima-</a:t>
            </a:r>
            <a:r>
              <a:rPr lang="en-US" sz="1800" dirty="0" err="1">
                <a:solidFill>
                  <a:srgbClr val="000000"/>
                </a:solidFill>
              </a:rPr>
              <a:t>taq</a:t>
            </a:r>
            <a:r>
              <a:rPr lang="en-US" sz="1800" dirty="0">
                <a:solidFill>
                  <a:srgbClr val="000000"/>
                </a:solidFill>
              </a:rPr>
              <a:t>  		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-mu-n?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	</a:t>
            </a:r>
            <a:r>
              <a:rPr lang="en-US" sz="1800" dirty="0" err="1">
                <a:solidFill>
                  <a:srgbClr val="000000"/>
                </a:solidFill>
              </a:rPr>
              <a:t>Indef</a:t>
            </a:r>
            <a:r>
              <a:rPr lang="en-US" sz="1800" dirty="0">
                <a:solidFill>
                  <a:srgbClr val="000000"/>
                </a:solidFill>
              </a:rPr>
              <a:t>-CONT   	fall-INT-TRANSLOC-3S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	What fell?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445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b.    </a:t>
            </a:r>
            <a:r>
              <a:rPr lang="en-US" sz="1800" dirty="0" err="1">
                <a:solidFill>
                  <a:srgbClr val="000000"/>
                </a:solidFill>
              </a:rPr>
              <a:t>Manka-</a:t>
            </a:r>
            <a:r>
              <a:rPr lang="en-US" sz="1800" b="1" i="1" dirty="0" err="1">
                <a:solidFill>
                  <a:srgbClr val="000000"/>
                </a:solidFill>
              </a:rPr>
              <a:t>kuna</a:t>
            </a:r>
            <a:r>
              <a:rPr lang="en-US" sz="1800" dirty="0" err="1">
                <a:solidFill>
                  <a:srgbClr val="000000"/>
                </a:solidFill>
              </a:rPr>
              <a:t>-taq</a:t>
            </a:r>
            <a:r>
              <a:rPr lang="en-US" sz="1800" dirty="0">
                <a:solidFill>
                  <a:srgbClr val="000000"/>
                </a:solidFill>
              </a:rPr>
              <a:t> 	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	Pot-PL-CONT	fell- INT-TRANSLOC-3S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	“A group of pots of different types fell.”</a:t>
            </a:r>
            <a:endParaRPr sz="1800" dirty="0">
              <a:solidFill>
                <a:srgbClr val="000000"/>
              </a:solidFill>
            </a:endParaRPr>
          </a:p>
          <a:p>
            <a:pPr marL="901700" lvl="0" indent="1270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4445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c.	</a:t>
            </a:r>
            <a:r>
              <a:rPr lang="en-US" sz="1800" dirty="0" err="1">
                <a:solidFill>
                  <a:srgbClr val="000000"/>
                </a:solidFill>
              </a:rPr>
              <a:t>Manka-</a:t>
            </a:r>
            <a:r>
              <a:rPr lang="en-US" sz="1800" b="1" i="1" dirty="0" err="1">
                <a:solidFill>
                  <a:srgbClr val="000000"/>
                </a:solidFill>
              </a:rPr>
              <a:t>kuna</a:t>
            </a:r>
            <a:r>
              <a:rPr lang="en-US" sz="1800" dirty="0" err="1">
                <a:solidFill>
                  <a:srgbClr val="000000"/>
                </a:solidFill>
              </a:rPr>
              <a:t>-taq</a:t>
            </a:r>
            <a:r>
              <a:rPr lang="en-US" sz="1800" dirty="0">
                <a:solidFill>
                  <a:srgbClr val="000000"/>
                </a:solidFill>
              </a:rPr>
              <a:t>    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</a:t>
            </a:r>
            <a:r>
              <a:rPr lang="en-US" sz="1800" b="1" i="1" dirty="0" err="1">
                <a:solidFill>
                  <a:srgbClr val="000000"/>
                </a:solidFill>
              </a:rPr>
              <a:t>nku</a:t>
            </a:r>
            <a:endParaRPr sz="1800" b="1" i="1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 	Pot-PL-CONT        fell- INT-TRANSLOC-PL</a:t>
            </a:r>
            <a:endParaRPr sz="1800" dirty="0">
              <a:solidFill>
                <a:srgbClr val="000000"/>
              </a:solidFill>
            </a:endParaRPr>
          </a:p>
          <a:p>
            <a:pPr marL="0" lvl="0" indent="2286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     	“Several groups of pots/ Some pots from </a:t>
            </a:r>
            <a:endParaRPr sz="1800" dirty="0">
              <a:solidFill>
                <a:srgbClr val="000000"/>
              </a:solidFill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different groups fell.”</a:t>
            </a:r>
            <a:endParaRPr sz="1800" dirty="0">
              <a:solidFill>
                <a:srgbClr val="000000"/>
              </a:solidFill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i="1" dirty="0">
              <a:solidFill>
                <a:srgbClr val="000000"/>
              </a:solidFill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3" name="Google Shape;193;g2143f28d5c1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775" y="4447350"/>
            <a:ext cx="1312471" cy="102859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2143f28d5c1_0_2"/>
          <p:cNvSpPr txBox="1">
            <a:spLocks noGrp="1"/>
          </p:cNvSpPr>
          <p:nvPr>
            <p:ph type="body" idx="2"/>
          </p:nvPr>
        </p:nvSpPr>
        <p:spPr>
          <a:xfrm>
            <a:off x="6317859" y="1382050"/>
            <a:ext cx="5696100" cy="535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(</a:t>
            </a:r>
            <a:r>
              <a:rPr lang="en-US" sz="1800" dirty="0" err="1">
                <a:solidFill>
                  <a:srgbClr val="000000"/>
                </a:solidFill>
              </a:rPr>
              <a:t>i</a:t>
            </a:r>
            <a:r>
              <a:rPr lang="en-US" sz="1800" dirty="0">
                <a:solidFill>
                  <a:srgbClr val="000000"/>
                </a:solidFill>
              </a:rPr>
              <a:t>) ↑pot-T1+ pot-T2+pot-T3  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000000"/>
                </a:solidFill>
              </a:rPr>
              <a:t>‘</a:t>
            </a:r>
            <a:r>
              <a:rPr lang="en-US" sz="1800" i="1" dirty="0" err="1">
                <a:solidFill>
                  <a:srgbClr val="000000"/>
                </a:solidFill>
              </a:rPr>
              <a:t>manka-kuna</a:t>
            </a:r>
            <a:r>
              <a:rPr lang="en-US" sz="1800" i="1" dirty="0">
                <a:solidFill>
                  <a:srgbClr val="000000"/>
                </a:solidFill>
              </a:rPr>
              <a:t>’ + singular V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			(fell)</a:t>
            </a:r>
            <a:endParaRPr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(ii)↑(pot-1+pot-2+pot-3)-T1+↑(pot-4+pot-5+pot-6)-T2+ 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</a:rPr>
              <a:t>    ↑(pot 7+pot 8+ pot 9)-T3 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000000"/>
                </a:solidFill>
              </a:rPr>
              <a:t>      ‘</a:t>
            </a:r>
            <a:r>
              <a:rPr lang="en-US" sz="1800" i="1" dirty="0" err="1">
                <a:solidFill>
                  <a:srgbClr val="000000"/>
                </a:solidFill>
              </a:rPr>
              <a:t>manka-kuna</a:t>
            </a:r>
            <a:r>
              <a:rPr lang="en-US" sz="1800" i="1" dirty="0">
                <a:solidFill>
                  <a:srgbClr val="000000"/>
                </a:solidFill>
              </a:rPr>
              <a:t>’ + plural V</a:t>
            </a:r>
            <a:endParaRPr sz="1800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AU" i="1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000000"/>
                </a:solidFill>
              </a:rPr>
              <a:t>	   </a:t>
            </a:r>
            <a:r>
              <a:rPr lang="en-US" dirty="0">
                <a:solidFill>
                  <a:srgbClr val="000000"/>
                </a:solidFill>
              </a:rPr>
              <a:t>(fell)</a:t>
            </a:r>
            <a:r>
              <a:rPr lang="en-US" i="1" dirty="0">
                <a:solidFill>
                  <a:srgbClr val="000000"/>
                </a:solidFill>
              </a:rPr>
              <a:t>	</a:t>
            </a:r>
            <a:endParaRPr i="1" dirty="0">
              <a:solidFill>
                <a:srgbClr val="000000"/>
              </a:solidFill>
            </a:endParaRPr>
          </a:p>
        </p:txBody>
      </p:sp>
      <p:pic>
        <p:nvPicPr>
          <p:cNvPr id="195" name="Google Shape;195;g2143f28d5c1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4925" y="4447350"/>
            <a:ext cx="1671925" cy="10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143f28d5c1_0_2"/>
          <p:cNvSpPr/>
          <p:nvPr/>
        </p:nvSpPr>
        <p:spPr>
          <a:xfrm>
            <a:off x="7217750" y="5570541"/>
            <a:ext cx="152100" cy="45187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2143f28d5c1_0_2"/>
          <p:cNvSpPr/>
          <p:nvPr/>
        </p:nvSpPr>
        <p:spPr>
          <a:xfrm>
            <a:off x="9013809" y="5570543"/>
            <a:ext cx="152100" cy="45187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2143f28d5c1_0_2"/>
          <p:cNvSpPr/>
          <p:nvPr/>
        </p:nvSpPr>
        <p:spPr>
          <a:xfrm flipH="1">
            <a:off x="10672843" y="5570542"/>
            <a:ext cx="123275" cy="45187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143f28d5c1_0_2"/>
          <p:cNvSpPr/>
          <p:nvPr/>
        </p:nvSpPr>
        <p:spPr>
          <a:xfrm>
            <a:off x="8786290" y="3311400"/>
            <a:ext cx="152100" cy="235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g2143f28d5c1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8465" y="1917660"/>
            <a:ext cx="1907750" cy="125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g2143f28d5c1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75850" y="4447350"/>
            <a:ext cx="1671926" cy="102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2a7749ce6c_2_45"/>
          <p:cNvSpPr txBox="1">
            <a:spLocks noGrp="1"/>
          </p:cNvSpPr>
          <p:nvPr>
            <p:ph type="title"/>
          </p:nvPr>
        </p:nvSpPr>
        <p:spPr>
          <a:xfrm>
            <a:off x="571499" y="427475"/>
            <a:ext cx="11049000" cy="81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Unmarked Animate Subjects</a:t>
            </a:r>
            <a:endParaRPr dirty="0"/>
          </a:p>
        </p:txBody>
      </p:sp>
      <p:sp>
        <p:nvSpPr>
          <p:cNvPr id="208" name="Google Shape;208;g22a7749ce6c_2_45"/>
          <p:cNvSpPr txBox="1">
            <a:spLocks noGrp="1"/>
          </p:cNvSpPr>
          <p:nvPr>
            <p:ph type="body" idx="1"/>
          </p:nvPr>
        </p:nvSpPr>
        <p:spPr>
          <a:xfrm>
            <a:off x="1064649" y="1299700"/>
            <a:ext cx="6208916" cy="462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(7)  a.	Pi-</a:t>
            </a:r>
            <a:r>
              <a:rPr lang="en-US" sz="1800" dirty="0" err="1">
                <a:solidFill>
                  <a:srgbClr val="000000"/>
                </a:solidFill>
              </a:rPr>
              <a:t>taq</a:t>
            </a:r>
            <a:r>
              <a:rPr lang="en-US" sz="1800" dirty="0">
                <a:solidFill>
                  <a:srgbClr val="000000"/>
                </a:solidFill>
              </a:rPr>
              <a:t>                       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-mu-n? </a:t>
            </a:r>
            <a:endParaRPr lang="en-US" sz="1800" dirty="0"/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          	</a:t>
            </a:r>
            <a:r>
              <a:rPr lang="en-US" sz="1800" dirty="0" err="1">
                <a:solidFill>
                  <a:srgbClr val="000000"/>
                </a:solidFill>
              </a:rPr>
              <a:t>Indef.ANIM</a:t>
            </a:r>
            <a:r>
              <a:rPr lang="en-US" sz="1800" dirty="0">
                <a:solidFill>
                  <a:srgbClr val="000000"/>
                </a:solidFill>
              </a:rPr>
              <a:t>-CONT   fall-INT-TRANSLOC-3.S           </a:t>
            </a:r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          	“Who fell?”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indent="4572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b.	</a:t>
            </a:r>
            <a:r>
              <a:rPr lang="en-US" sz="1800" dirty="0" err="1">
                <a:solidFill>
                  <a:srgbClr val="000000"/>
                </a:solidFill>
              </a:rPr>
              <a:t>Yachaq</a:t>
            </a:r>
            <a:r>
              <a:rPr lang="en-US" sz="1800" dirty="0">
                <a:solidFill>
                  <a:srgbClr val="000000"/>
                </a:solidFill>
              </a:rPr>
              <a:t>-mi     	</a:t>
            </a:r>
            <a:r>
              <a:rPr lang="en-US" sz="1800" dirty="0" err="1">
                <a:solidFill>
                  <a:srgbClr val="000000"/>
                </a:solidFill>
              </a:rPr>
              <a:t>urma</a:t>
            </a:r>
            <a:r>
              <a:rPr lang="en-US" sz="1800" dirty="0">
                <a:solidFill>
                  <a:srgbClr val="000000"/>
                </a:solidFill>
              </a:rPr>
              <a:t>-</a:t>
            </a:r>
            <a:r>
              <a:rPr lang="en-US" sz="1800" dirty="0" err="1">
                <a:solidFill>
                  <a:srgbClr val="000000"/>
                </a:solidFill>
              </a:rPr>
              <a:t>ya</a:t>
            </a:r>
            <a:r>
              <a:rPr lang="en-US" sz="1800" dirty="0">
                <a:solidFill>
                  <a:srgbClr val="000000"/>
                </a:solidFill>
              </a:rPr>
              <a:t>-mu-n.</a:t>
            </a:r>
          </a:p>
          <a:p>
            <a:pPr marL="0" indent="45720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    	Student-FOC	fall-INT-TRANSLOC-3S</a:t>
            </a:r>
            <a:endParaRPr sz="18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    	“The student fell”</a:t>
            </a:r>
          </a:p>
          <a:p>
            <a:pPr marL="0" indent="0">
              <a:spcBef>
                <a:spcPts val="0"/>
              </a:spcBef>
            </a:pPr>
            <a:r>
              <a:rPr lang="en-US" sz="1800" dirty="0">
                <a:solidFill>
                  <a:srgbClr val="000000"/>
                </a:solidFill>
              </a:rPr>
              <a:t>           	(identifiable/presupposed?)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457200" algn="just" rtl="0">
              <a:lnSpc>
                <a:spcPct val="199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Note: Infelicitous if more than one fell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2F59A0EB-AF1B-1AED-192D-2367971EB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565" y="2001576"/>
            <a:ext cx="4086452" cy="28436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UIC">
  <a:themeElements>
    <a:clrScheme name="UIC">
      <a:dk1>
        <a:srgbClr val="575757"/>
      </a:dk1>
      <a:lt1>
        <a:srgbClr val="FFFFFF"/>
      </a:lt1>
      <a:dk2>
        <a:srgbClr val="001D69"/>
      </a:dk2>
      <a:lt2>
        <a:srgbClr val="F2F7EB"/>
      </a:lt2>
      <a:accent1>
        <a:srgbClr val="D40032"/>
      </a:accent1>
      <a:accent2>
        <a:srgbClr val="001E61"/>
      </a:accent2>
      <a:accent3>
        <a:srgbClr val="41B6E5"/>
      </a:accent3>
      <a:accent4>
        <a:srgbClr val="FFBE3E"/>
      </a:accent4>
      <a:accent5>
        <a:srgbClr val="0085AD"/>
      </a:accent5>
      <a:accent6>
        <a:srgbClr val="D0D2CF"/>
      </a:accent6>
      <a:hlink>
        <a:srgbClr val="41B6E6"/>
      </a:hlink>
      <a:folHlink>
        <a:srgbClr val="001E6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1641</Words>
  <Application>Microsoft Macintosh PowerPoint</Application>
  <PresentationFormat>Widescreen</PresentationFormat>
  <Paragraphs>253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NTR</vt:lpstr>
      <vt:lpstr>Times New Roman</vt:lpstr>
      <vt:lpstr>1_UIC</vt:lpstr>
      <vt:lpstr>Is the Cuzco Quechua plural marker -kuna optional?  </vt:lpstr>
      <vt:lpstr>Quechua Nouns and Number</vt:lpstr>
      <vt:lpstr>Quechua nouns and -kuna: an “optional” number suffix?</vt:lpstr>
      <vt:lpstr>The distribution of nouns with -kuna</vt:lpstr>
      <vt:lpstr>Number Marking: Standard vs. Strict pluralization </vt:lpstr>
      <vt:lpstr>Subjects (Animates and Inanimates)</vt:lpstr>
      <vt:lpstr>Unmarked Inanimate Subjects </vt:lpstr>
      <vt:lpstr>Inanimate Subjects with -kuna</vt:lpstr>
      <vt:lpstr>Unmarked Animate Subjects</vt:lpstr>
      <vt:lpstr>Animate Subjects with -kuna </vt:lpstr>
      <vt:lpstr>Direct Objects (Animate and Inanimate)</vt:lpstr>
      <vt:lpstr>Unmarked Inanimate Objects</vt:lpstr>
      <vt:lpstr>Inanimate Objects with -kuna</vt:lpstr>
      <vt:lpstr>Inanimate objects with –kuna (2)</vt:lpstr>
      <vt:lpstr>Unmarked Animate Objects</vt:lpstr>
      <vt:lpstr>Animate objects with -kuna</vt:lpstr>
      <vt:lpstr>Is -kuna a marker of strict plurality?</vt:lpstr>
      <vt:lpstr> Inanimates</vt:lpstr>
      <vt:lpstr>Animates</vt:lpstr>
      <vt:lpstr>-kuna is a sorting mechanism, not a plural marker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the Cuzco Quechua plural marker -kuna optional?  </dc:title>
  <dc:creator>Jamie Campbell</dc:creator>
  <cp:lastModifiedBy>Sanchez, Liliana</cp:lastModifiedBy>
  <cp:revision>125</cp:revision>
  <dcterms:created xsi:type="dcterms:W3CDTF">2020-05-04T17:53:51Z</dcterms:created>
  <dcterms:modified xsi:type="dcterms:W3CDTF">2023-04-25T22:25:39Z</dcterms:modified>
</cp:coreProperties>
</file>